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6" r:id="rId1"/>
  </p:sldMasterIdLst>
  <p:notesMasterIdLst>
    <p:notesMasterId r:id="rId34"/>
  </p:notesMasterIdLst>
  <p:handoutMasterIdLst>
    <p:handoutMasterId r:id="rId35"/>
  </p:handoutMasterIdLst>
  <p:sldIdLst>
    <p:sldId id="369" r:id="rId2"/>
    <p:sldId id="370" r:id="rId3"/>
    <p:sldId id="297" r:id="rId4"/>
    <p:sldId id="350" r:id="rId5"/>
    <p:sldId id="334" r:id="rId6"/>
    <p:sldId id="263" r:id="rId7"/>
    <p:sldId id="306" r:id="rId8"/>
    <p:sldId id="271" r:id="rId9"/>
    <p:sldId id="326" r:id="rId10"/>
    <p:sldId id="305" r:id="rId11"/>
    <p:sldId id="335" r:id="rId12"/>
    <p:sldId id="355" r:id="rId13"/>
    <p:sldId id="351" r:id="rId14"/>
    <p:sldId id="281" r:id="rId15"/>
    <p:sldId id="356" r:id="rId16"/>
    <p:sldId id="357" r:id="rId17"/>
    <p:sldId id="358" r:id="rId18"/>
    <p:sldId id="359" r:id="rId19"/>
    <p:sldId id="360" r:id="rId20"/>
    <p:sldId id="361" r:id="rId21"/>
    <p:sldId id="362" r:id="rId22"/>
    <p:sldId id="363" r:id="rId23"/>
    <p:sldId id="275" r:id="rId24"/>
    <p:sldId id="353" r:id="rId25"/>
    <p:sldId id="365" r:id="rId26"/>
    <p:sldId id="367" r:id="rId27"/>
    <p:sldId id="364" r:id="rId28"/>
    <p:sldId id="295" r:id="rId29"/>
    <p:sldId id="366" r:id="rId30"/>
    <p:sldId id="368" r:id="rId31"/>
    <p:sldId id="371" r:id="rId32"/>
    <p:sldId id="372"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80"/>
    <p:restoredTop sz="96271" autoAdjust="0"/>
  </p:normalViewPr>
  <p:slideViewPr>
    <p:cSldViewPr snapToGrid="0" snapToObjects="1">
      <p:cViewPr varScale="1">
        <p:scale>
          <a:sx n="125" d="100"/>
          <a:sy n="125" d="100"/>
        </p:scale>
        <p:origin x="-1552"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commentAuthors" Target="commentAuthors.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8D33E5-D864-8A46-BC2D-78EB67B07136}" type="doc">
      <dgm:prSet loTypeId="urn:microsoft.com/office/officeart/2005/8/layout/equation1" loCatId="" qsTypeId="urn:microsoft.com/office/officeart/2005/8/quickstyle/simple4" qsCatId="simple" csTypeId="urn:microsoft.com/office/officeart/2005/8/colors/accent1_2" csCatId="accent1" phldr="1"/>
      <dgm:spPr/>
    </dgm:pt>
    <dgm:pt modelId="{69C106E2-7228-FF4C-A836-513BE18F42C2}">
      <dgm:prSet phldrT="[Texto]"/>
      <dgm:spPr>
        <a:solidFill>
          <a:schemeClr val="accent2">
            <a:lumMod val="75000"/>
            <a:alpha val="66000"/>
          </a:schemeClr>
        </a:solidFill>
      </dgm:spPr>
      <dgm:t>
        <a:bodyPr/>
        <a:lstStyle/>
        <a:p>
          <a:r>
            <a:rPr lang="fr-FR" dirty="0" smtClean="0"/>
            <a:t>POUSSIÈRE</a:t>
          </a:r>
        </a:p>
        <a:p>
          <a:r>
            <a:rPr lang="fr-FR" noProof="0" dirty="0" smtClean="0"/>
            <a:t>(corps)</a:t>
          </a:r>
          <a:endParaRPr lang="fr-FR" dirty="0"/>
        </a:p>
      </dgm:t>
    </dgm:pt>
    <dgm:pt modelId="{1966E32B-3BA6-DF44-82B6-420A429CBD5E}" type="parTrans" cxnId="{A559EA1D-DE2D-5840-ACDD-4218A6D1318D}">
      <dgm:prSet/>
      <dgm:spPr/>
      <dgm:t>
        <a:bodyPr/>
        <a:lstStyle/>
        <a:p>
          <a:endParaRPr lang="es-ES"/>
        </a:p>
      </dgm:t>
    </dgm:pt>
    <dgm:pt modelId="{3ED6A700-DB52-FC49-9007-70BA252F3CAA}" type="sibTrans" cxnId="{A559EA1D-DE2D-5840-ACDD-4218A6D1318D}">
      <dgm:prSet/>
      <dgm:spPr>
        <a:solidFill>
          <a:schemeClr val="bg1">
            <a:alpha val="85000"/>
          </a:schemeClr>
        </a:solidFill>
      </dgm:spPr>
      <dgm:t>
        <a:bodyPr/>
        <a:lstStyle/>
        <a:p>
          <a:endParaRPr lang="es-ES"/>
        </a:p>
      </dgm:t>
    </dgm:pt>
    <dgm:pt modelId="{2D79B685-E621-DB49-8AE8-96F239CE8436}">
      <dgm:prSet phldrT="[Texto]"/>
      <dgm:spPr>
        <a:solidFill>
          <a:schemeClr val="accent2">
            <a:lumMod val="75000"/>
            <a:alpha val="66000"/>
          </a:schemeClr>
        </a:solidFill>
      </dgm:spPr>
      <dgm:t>
        <a:bodyPr/>
        <a:lstStyle/>
        <a:p>
          <a:r>
            <a:rPr lang="fr-FR" noProof="0" dirty="0" smtClean="0"/>
            <a:t>SOUFFLE DE VIE (spirit)</a:t>
          </a:r>
          <a:endParaRPr lang="fr-FR" noProof="0" dirty="0"/>
        </a:p>
      </dgm:t>
    </dgm:pt>
    <dgm:pt modelId="{380162A6-A1B3-2241-9110-ACAAC805C4F1}" type="parTrans" cxnId="{73840056-5BC8-1F41-AA20-F559C6A6ECF0}">
      <dgm:prSet/>
      <dgm:spPr/>
      <dgm:t>
        <a:bodyPr/>
        <a:lstStyle/>
        <a:p>
          <a:endParaRPr lang="es-ES"/>
        </a:p>
      </dgm:t>
    </dgm:pt>
    <dgm:pt modelId="{01EA5A91-2093-3940-8EDF-AD27F0519414}" type="sibTrans" cxnId="{73840056-5BC8-1F41-AA20-F559C6A6ECF0}">
      <dgm:prSet/>
      <dgm:spPr>
        <a:solidFill>
          <a:schemeClr val="bg1">
            <a:alpha val="85000"/>
          </a:schemeClr>
        </a:solidFill>
      </dgm:spPr>
      <dgm:t>
        <a:bodyPr/>
        <a:lstStyle/>
        <a:p>
          <a:endParaRPr lang="es-ES"/>
        </a:p>
      </dgm:t>
    </dgm:pt>
    <dgm:pt modelId="{FD545EFC-EEC8-4145-B93D-80949361F60F}">
      <dgm:prSet phldrT="[Texto]"/>
      <dgm:spPr>
        <a:solidFill>
          <a:schemeClr val="accent2">
            <a:lumMod val="75000"/>
            <a:alpha val="66000"/>
          </a:schemeClr>
        </a:solidFill>
      </dgm:spPr>
      <dgm:t>
        <a:bodyPr/>
        <a:lstStyle/>
        <a:p>
          <a:r>
            <a:rPr lang="fr-FR" noProof="0" dirty="0" smtClean="0"/>
            <a:t>ÊTRE VIVANT</a:t>
          </a:r>
          <a:endParaRPr lang="fr-FR" noProof="0" dirty="0"/>
        </a:p>
      </dgm:t>
    </dgm:pt>
    <dgm:pt modelId="{D50F1169-DBEB-7943-A3C3-182A958D9D17}" type="parTrans" cxnId="{D65A2CF8-A229-FF41-9B59-F8752D2CF6DF}">
      <dgm:prSet/>
      <dgm:spPr/>
      <dgm:t>
        <a:bodyPr/>
        <a:lstStyle/>
        <a:p>
          <a:endParaRPr lang="es-ES"/>
        </a:p>
      </dgm:t>
    </dgm:pt>
    <dgm:pt modelId="{86E6E7A4-C68C-1648-9B78-E4DF4D71761F}" type="sibTrans" cxnId="{D65A2CF8-A229-FF41-9B59-F8752D2CF6DF}">
      <dgm:prSet/>
      <dgm:spPr/>
      <dgm:t>
        <a:bodyPr/>
        <a:lstStyle/>
        <a:p>
          <a:endParaRPr lang="es-ES"/>
        </a:p>
      </dgm:t>
    </dgm:pt>
    <dgm:pt modelId="{DD7C7EAD-A833-A844-8DC8-6FBE89E4DE37}" type="pres">
      <dgm:prSet presAssocID="{9E8D33E5-D864-8A46-BC2D-78EB67B07136}" presName="linearFlow" presStyleCnt="0">
        <dgm:presLayoutVars>
          <dgm:dir/>
          <dgm:resizeHandles val="exact"/>
        </dgm:presLayoutVars>
      </dgm:prSet>
      <dgm:spPr/>
    </dgm:pt>
    <dgm:pt modelId="{8B2031EE-20CC-E346-B9DF-73848DEE2AF2}" type="pres">
      <dgm:prSet presAssocID="{69C106E2-7228-FF4C-A836-513BE18F42C2}" presName="node" presStyleLbl="node1" presStyleIdx="0" presStyleCnt="3">
        <dgm:presLayoutVars>
          <dgm:bulletEnabled val="1"/>
        </dgm:presLayoutVars>
      </dgm:prSet>
      <dgm:spPr/>
      <dgm:t>
        <a:bodyPr/>
        <a:lstStyle/>
        <a:p>
          <a:endParaRPr lang="es-ES"/>
        </a:p>
      </dgm:t>
    </dgm:pt>
    <dgm:pt modelId="{1DBA554D-42EF-A043-9D89-145F26643C06}" type="pres">
      <dgm:prSet presAssocID="{3ED6A700-DB52-FC49-9007-70BA252F3CAA}" presName="spacerL" presStyleCnt="0"/>
      <dgm:spPr/>
    </dgm:pt>
    <dgm:pt modelId="{5F452D2B-7375-D34B-9115-D342B69D1D5C}" type="pres">
      <dgm:prSet presAssocID="{3ED6A700-DB52-FC49-9007-70BA252F3CAA}" presName="sibTrans" presStyleLbl="sibTrans2D1" presStyleIdx="0" presStyleCnt="2"/>
      <dgm:spPr/>
      <dgm:t>
        <a:bodyPr/>
        <a:lstStyle/>
        <a:p>
          <a:endParaRPr lang="es-ES"/>
        </a:p>
      </dgm:t>
    </dgm:pt>
    <dgm:pt modelId="{2FBF6066-7C40-3949-BA1D-89DEABAFBB79}" type="pres">
      <dgm:prSet presAssocID="{3ED6A700-DB52-FC49-9007-70BA252F3CAA}" presName="spacerR" presStyleCnt="0"/>
      <dgm:spPr/>
    </dgm:pt>
    <dgm:pt modelId="{A5D5BDE4-6CB7-4449-835A-5DBFA8DF5AC2}" type="pres">
      <dgm:prSet presAssocID="{2D79B685-E621-DB49-8AE8-96F239CE8436}" presName="node" presStyleLbl="node1" presStyleIdx="1" presStyleCnt="3">
        <dgm:presLayoutVars>
          <dgm:bulletEnabled val="1"/>
        </dgm:presLayoutVars>
      </dgm:prSet>
      <dgm:spPr/>
      <dgm:t>
        <a:bodyPr/>
        <a:lstStyle/>
        <a:p>
          <a:endParaRPr lang="es-ES"/>
        </a:p>
      </dgm:t>
    </dgm:pt>
    <dgm:pt modelId="{8C4A3FF6-7A31-9444-A64D-B749A6A346EF}" type="pres">
      <dgm:prSet presAssocID="{01EA5A91-2093-3940-8EDF-AD27F0519414}" presName="spacerL" presStyleCnt="0"/>
      <dgm:spPr/>
    </dgm:pt>
    <dgm:pt modelId="{4767A42B-0EBD-4D4B-896C-CF8982026785}" type="pres">
      <dgm:prSet presAssocID="{01EA5A91-2093-3940-8EDF-AD27F0519414}" presName="sibTrans" presStyleLbl="sibTrans2D1" presStyleIdx="1" presStyleCnt="2"/>
      <dgm:spPr/>
      <dgm:t>
        <a:bodyPr/>
        <a:lstStyle/>
        <a:p>
          <a:endParaRPr lang="es-ES"/>
        </a:p>
      </dgm:t>
    </dgm:pt>
    <dgm:pt modelId="{0919BDC9-26A3-E547-A0C8-5EAD00AED2CB}" type="pres">
      <dgm:prSet presAssocID="{01EA5A91-2093-3940-8EDF-AD27F0519414}" presName="spacerR" presStyleCnt="0"/>
      <dgm:spPr/>
    </dgm:pt>
    <dgm:pt modelId="{57DE1BE9-4587-2C45-B272-E3F9928C308C}" type="pres">
      <dgm:prSet presAssocID="{FD545EFC-EEC8-4145-B93D-80949361F60F}" presName="node" presStyleLbl="node1" presStyleIdx="2" presStyleCnt="3">
        <dgm:presLayoutVars>
          <dgm:bulletEnabled val="1"/>
        </dgm:presLayoutVars>
      </dgm:prSet>
      <dgm:spPr/>
      <dgm:t>
        <a:bodyPr/>
        <a:lstStyle/>
        <a:p>
          <a:endParaRPr lang="es-ES"/>
        </a:p>
      </dgm:t>
    </dgm:pt>
  </dgm:ptLst>
  <dgm:cxnLst>
    <dgm:cxn modelId="{D65A2CF8-A229-FF41-9B59-F8752D2CF6DF}" srcId="{9E8D33E5-D864-8A46-BC2D-78EB67B07136}" destId="{FD545EFC-EEC8-4145-B93D-80949361F60F}" srcOrd="2" destOrd="0" parTransId="{D50F1169-DBEB-7943-A3C3-182A958D9D17}" sibTransId="{86E6E7A4-C68C-1648-9B78-E4DF4D71761F}"/>
    <dgm:cxn modelId="{A559EA1D-DE2D-5840-ACDD-4218A6D1318D}" srcId="{9E8D33E5-D864-8A46-BC2D-78EB67B07136}" destId="{69C106E2-7228-FF4C-A836-513BE18F42C2}" srcOrd="0" destOrd="0" parTransId="{1966E32B-3BA6-DF44-82B6-420A429CBD5E}" sibTransId="{3ED6A700-DB52-FC49-9007-70BA252F3CAA}"/>
    <dgm:cxn modelId="{53112353-1B46-0F40-A34A-712F4EED44BD}" type="presOf" srcId="{2D79B685-E621-DB49-8AE8-96F239CE8436}" destId="{A5D5BDE4-6CB7-4449-835A-5DBFA8DF5AC2}" srcOrd="0" destOrd="0" presId="urn:microsoft.com/office/officeart/2005/8/layout/equation1"/>
    <dgm:cxn modelId="{34DDA7E9-F79D-0D42-A859-499590CC3F5F}" type="presOf" srcId="{69C106E2-7228-FF4C-A836-513BE18F42C2}" destId="{8B2031EE-20CC-E346-B9DF-73848DEE2AF2}" srcOrd="0" destOrd="0" presId="urn:microsoft.com/office/officeart/2005/8/layout/equation1"/>
    <dgm:cxn modelId="{2FE94B85-9D20-A94D-AB4F-A204739F47E6}" type="presOf" srcId="{01EA5A91-2093-3940-8EDF-AD27F0519414}" destId="{4767A42B-0EBD-4D4B-896C-CF8982026785}" srcOrd="0" destOrd="0" presId="urn:microsoft.com/office/officeart/2005/8/layout/equation1"/>
    <dgm:cxn modelId="{89529CF5-E567-6547-BBA5-543D247BD2AC}" type="presOf" srcId="{9E8D33E5-D864-8A46-BC2D-78EB67B07136}" destId="{DD7C7EAD-A833-A844-8DC8-6FBE89E4DE37}" srcOrd="0" destOrd="0" presId="urn:microsoft.com/office/officeart/2005/8/layout/equation1"/>
    <dgm:cxn modelId="{73840056-5BC8-1F41-AA20-F559C6A6ECF0}" srcId="{9E8D33E5-D864-8A46-BC2D-78EB67B07136}" destId="{2D79B685-E621-DB49-8AE8-96F239CE8436}" srcOrd="1" destOrd="0" parTransId="{380162A6-A1B3-2241-9110-ACAAC805C4F1}" sibTransId="{01EA5A91-2093-3940-8EDF-AD27F0519414}"/>
    <dgm:cxn modelId="{B8ED292C-935A-6144-A615-1B94C2953D37}" type="presOf" srcId="{3ED6A700-DB52-FC49-9007-70BA252F3CAA}" destId="{5F452D2B-7375-D34B-9115-D342B69D1D5C}" srcOrd="0" destOrd="0" presId="urn:microsoft.com/office/officeart/2005/8/layout/equation1"/>
    <dgm:cxn modelId="{1F1B07EF-FA39-5F47-A7B7-967F5DA53466}" type="presOf" srcId="{FD545EFC-EEC8-4145-B93D-80949361F60F}" destId="{57DE1BE9-4587-2C45-B272-E3F9928C308C}" srcOrd="0" destOrd="0" presId="urn:microsoft.com/office/officeart/2005/8/layout/equation1"/>
    <dgm:cxn modelId="{59BC5D80-E748-F244-87D7-6637E08E1617}" type="presParOf" srcId="{DD7C7EAD-A833-A844-8DC8-6FBE89E4DE37}" destId="{8B2031EE-20CC-E346-B9DF-73848DEE2AF2}" srcOrd="0" destOrd="0" presId="urn:microsoft.com/office/officeart/2005/8/layout/equation1"/>
    <dgm:cxn modelId="{3903D7BD-EE27-AE44-87B1-A0B71C638390}" type="presParOf" srcId="{DD7C7EAD-A833-A844-8DC8-6FBE89E4DE37}" destId="{1DBA554D-42EF-A043-9D89-145F26643C06}" srcOrd="1" destOrd="0" presId="urn:microsoft.com/office/officeart/2005/8/layout/equation1"/>
    <dgm:cxn modelId="{9B673D5A-007E-2E4F-8258-A7197BA6D18C}" type="presParOf" srcId="{DD7C7EAD-A833-A844-8DC8-6FBE89E4DE37}" destId="{5F452D2B-7375-D34B-9115-D342B69D1D5C}" srcOrd="2" destOrd="0" presId="urn:microsoft.com/office/officeart/2005/8/layout/equation1"/>
    <dgm:cxn modelId="{BECE6D21-A300-554A-BB27-8593F7C7B8F0}" type="presParOf" srcId="{DD7C7EAD-A833-A844-8DC8-6FBE89E4DE37}" destId="{2FBF6066-7C40-3949-BA1D-89DEABAFBB79}" srcOrd="3" destOrd="0" presId="urn:microsoft.com/office/officeart/2005/8/layout/equation1"/>
    <dgm:cxn modelId="{559AE176-CF07-4741-95A4-FA88521ACB81}" type="presParOf" srcId="{DD7C7EAD-A833-A844-8DC8-6FBE89E4DE37}" destId="{A5D5BDE4-6CB7-4449-835A-5DBFA8DF5AC2}" srcOrd="4" destOrd="0" presId="urn:microsoft.com/office/officeart/2005/8/layout/equation1"/>
    <dgm:cxn modelId="{6B82A73E-E7EA-DF4F-85BB-13579E761546}" type="presParOf" srcId="{DD7C7EAD-A833-A844-8DC8-6FBE89E4DE37}" destId="{8C4A3FF6-7A31-9444-A64D-B749A6A346EF}" srcOrd="5" destOrd="0" presId="urn:microsoft.com/office/officeart/2005/8/layout/equation1"/>
    <dgm:cxn modelId="{9513E9E1-0ECF-8E43-BE44-21C3B2287D7B}" type="presParOf" srcId="{DD7C7EAD-A833-A844-8DC8-6FBE89E4DE37}" destId="{4767A42B-0EBD-4D4B-896C-CF8982026785}" srcOrd="6" destOrd="0" presId="urn:microsoft.com/office/officeart/2005/8/layout/equation1"/>
    <dgm:cxn modelId="{40C6CE53-90DA-A041-87F5-B4C445D1FCF5}" type="presParOf" srcId="{DD7C7EAD-A833-A844-8DC8-6FBE89E4DE37}" destId="{0919BDC9-26A3-E547-A0C8-5EAD00AED2CB}" srcOrd="7" destOrd="0" presId="urn:microsoft.com/office/officeart/2005/8/layout/equation1"/>
    <dgm:cxn modelId="{8B948DAD-4D95-E947-8D7D-1F62F908D7C6}" type="presParOf" srcId="{DD7C7EAD-A833-A844-8DC8-6FBE89E4DE37}" destId="{57DE1BE9-4587-2C45-B272-E3F9928C308C}"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8D33E5-D864-8A46-BC2D-78EB67B07136}" type="doc">
      <dgm:prSet loTypeId="urn:microsoft.com/office/officeart/2005/8/layout/equation1" loCatId="" qsTypeId="urn:microsoft.com/office/officeart/2005/8/quickstyle/simple4" qsCatId="simple" csTypeId="urn:microsoft.com/office/officeart/2005/8/colors/accent1_2" csCatId="accent1" phldr="1"/>
      <dgm:spPr/>
    </dgm:pt>
    <dgm:pt modelId="{69C106E2-7228-FF4C-A836-513BE18F42C2}">
      <dgm:prSet phldrT="[Texto]"/>
      <dgm:spPr>
        <a:solidFill>
          <a:schemeClr val="accent2">
            <a:lumMod val="75000"/>
            <a:alpha val="66000"/>
          </a:schemeClr>
        </a:solidFill>
      </dgm:spPr>
      <dgm:t>
        <a:bodyPr/>
        <a:lstStyle/>
        <a:p>
          <a:r>
            <a:rPr lang="fr-FR" dirty="0" smtClean="0"/>
            <a:t>POUSSIÈRE</a:t>
          </a:r>
        </a:p>
        <a:p>
          <a:r>
            <a:rPr lang="fr-FR" noProof="0" dirty="0" smtClean="0"/>
            <a:t>(corps)</a:t>
          </a:r>
          <a:endParaRPr lang="fr-FR" noProof="0" dirty="0"/>
        </a:p>
      </dgm:t>
    </dgm:pt>
    <dgm:pt modelId="{1966E32B-3BA6-DF44-82B6-420A429CBD5E}" type="parTrans" cxnId="{A559EA1D-DE2D-5840-ACDD-4218A6D1318D}">
      <dgm:prSet/>
      <dgm:spPr/>
      <dgm:t>
        <a:bodyPr/>
        <a:lstStyle/>
        <a:p>
          <a:endParaRPr lang="es-ES"/>
        </a:p>
      </dgm:t>
    </dgm:pt>
    <dgm:pt modelId="{3ED6A700-DB52-FC49-9007-70BA252F3CAA}" type="sibTrans" cxnId="{A559EA1D-DE2D-5840-ACDD-4218A6D1318D}">
      <dgm:prSet/>
      <dgm:spPr>
        <a:solidFill>
          <a:schemeClr val="bg1">
            <a:alpha val="78000"/>
          </a:schemeClr>
        </a:solidFill>
      </dgm:spPr>
      <dgm:t>
        <a:bodyPr/>
        <a:lstStyle/>
        <a:p>
          <a:endParaRPr lang="es-ES" dirty="0"/>
        </a:p>
      </dgm:t>
    </dgm:pt>
    <dgm:pt modelId="{2D79B685-E621-DB49-8AE8-96F239CE8436}">
      <dgm:prSet phldrT="[Texto]"/>
      <dgm:spPr>
        <a:solidFill>
          <a:schemeClr val="accent2">
            <a:lumMod val="75000"/>
            <a:alpha val="66000"/>
          </a:schemeClr>
        </a:solidFill>
      </dgm:spPr>
      <dgm:t>
        <a:bodyPr/>
        <a:lstStyle/>
        <a:p>
          <a:r>
            <a:rPr lang="fr-FR" noProof="0" dirty="0" smtClean="0"/>
            <a:t>SOUFFLE DE VIE (spirit)</a:t>
          </a:r>
          <a:endParaRPr lang="fr-FR" noProof="0" dirty="0"/>
        </a:p>
      </dgm:t>
    </dgm:pt>
    <dgm:pt modelId="{380162A6-A1B3-2241-9110-ACAAC805C4F1}" type="parTrans" cxnId="{73840056-5BC8-1F41-AA20-F559C6A6ECF0}">
      <dgm:prSet/>
      <dgm:spPr/>
      <dgm:t>
        <a:bodyPr/>
        <a:lstStyle/>
        <a:p>
          <a:endParaRPr lang="es-ES"/>
        </a:p>
      </dgm:t>
    </dgm:pt>
    <dgm:pt modelId="{01EA5A91-2093-3940-8EDF-AD27F0519414}" type="sibTrans" cxnId="{73840056-5BC8-1F41-AA20-F559C6A6ECF0}">
      <dgm:prSet/>
      <dgm:spPr>
        <a:solidFill>
          <a:schemeClr val="bg1">
            <a:alpha val="78000"/>
          </a:schemeClr>
        </a:solidFill>
      </dgm:spPr>
      <dgm:t>
        <a:bodyPr/>
        <a:lstStyle/>
        <a:p>
          <a:endParaRPr lang="es-ES"/>
        </a:p>
      </dgm:t>
    </dgm:pt>
    <dgm:pt modelId="{FD545EFC-EEC8-4145-B93D-80949361F60F}">
      <dgm:prSet phldrT="[Texto]"/>
      <dgm:spPr>
        <a:solidFill>
          <a:schemeClr val="accent2">
            <a:lumMod val="75000"/>
            <a:alpha val="66000"/>
          </a:schemeClr>
        </a:solidFill>
      </dgm:spPr>
      <dgm:t>
        <a:bodyPr/>
        <a:lstStyle/>
        <a:p>
          <a:r>
            <a:rPr lang="fr-FR" noProof="0" dirty="0" smtClean="0"/>
            <a:t>PERSONNE MORTE</a:t>
          </a:r>
          <a:endParaRPr lang="fr-FR" noProof="0" dirty="0"/>
        </a:p>
      </dgm:t>
    </dgm:pt>
    <dgm:pt modelId="{D50F1169-DBEB-7943-A3C3-182A958D9D17}" type="parTrans" cxnId="{D65A2CF8-A229-FF41-9B59-F8752D2CF6DF}">
      <dgm:prSet/>
      <dgm:spPr/>
      <dgm:t>
        <a:bodyPr/>
        <a:lstStyle/>
        <a:p>
          <a:endParaRPr lang="es-ES"/>
        </a:p>
      </dgm:t>
    </dgm:pt>
    <dgm:pt modelId="{86E6E7A4-C68C-1648-9B78-E4DF4D71761F}" type="sibTrans" cxnId="{D65A2CF8-A229-FF41-9B59-F8752D2CF6DF}">
      <dgm:prSet/>
      <dgm:spPr/>
      <dgm:t>
        <a:bodyPr/>
        <a:lstStyle/>
        <a:p>
          <a:endParaRPr lang="es-ES"/>
        </a:p>
      </dgm:t>
    </dgm:pt>
    <dgm:pt modelId="{DD7C7EAD-A833-A844-8DC8-6FBE89E4DE37}" type="pres">
      <dgm:prSet presAssocID="{9E8D33E5-D864-8A46-BC2D-78EB67B07136}" presName="linearFlow" presStyleCnt="0">
        <dgm:presLayoutVars>
          <dgm:dir/>
          <dgm:resizeHandles val="exact"/>
        </dgm:presLayoutVars>
      </dgm:prSet>
      <dgm:spPr/>
    </dgm:pt>
    <dgm:pt modelId="{8B2031EE-20CC-E346-B9DF-73848DEE2AF2}" type="pres">
      <dgm:prSet presAssocID="{69C106E2-7228-FF4C-A836-513BE18F42C2}" presName="node" presStyleLbl="node1" presStyleIdx="0" presStyleCnt="3">
        <dgm:presLayoutVars>
          <dgm:bulletEnabled val="1"/>
        </dgm:presLayoutVars>
      </dgm:prSet>
      <dgm:spPr/>
      <dgm:t>
        <a:bodyPr/>
        <a:lstStyle/>
        <a:p>
          <a:endParaRPr lang="es-ES"/>
        </a:p>
      </dgm:t>
    </dgm:pt>
    <dgm:pt modelId="{1DBA554D-42EF-A043-9D89-145F26643C06}" type="pres">
      <dgm:prSet presAssocID="{3ED6A700-DB52-FC49-9007-70BA252F3CAA}" presName="spacerL" presStyleCnt="0"/>
      <dgm:spPr/>
    </dgm:pt>
    <dgm:pt modelId="{5F452D2B-7375-D34B-9115-D342B69D1D5C}" type="pres">
      <dgm:prSet presAssocID="{3ED6A700-DB52-FC49-9007-70BA252F3CAA}" presName="sibTrans" presStyleLbl="sibTrans2D1" presStyleIdx="0" presStyleCnt="2"/>
      <dgm:spPr>
        <a:prstGeom prst="mathMinus">
          <a:avLst/>
        </a:prstGeom>
      </dgm:spPr>
      <dgm:t>
        <a:bodyPr/>
        <a:lstStyle/>
        <a:p>
          <a:endParaRPr lang="es-ES"/>
        </a:p>
      </dgm:t>
    </dgm:pt>
    <dgm:pt modelId="{2FBF6066-7C40-3949-BA1D-89DEABAFBB79}" type="pres">
      <dgm:prSet presAssocID="{3ED6A700-DB52-FC49-9007-70BA252F3CAA}" presName="spacerR" presStyleCnt="0"/>
      <dgm:spPr/>
    </dgm:pt>
    <dgm:pt modelId="{A5D5BDE4-6CB7-4449-835A-5DBFA8DF5AC2}" type="pres">
      <dgm:prSet presAssocID="{2D79B685-E621-DB49-8AE8-96F239CE8436}" presName="node" presStyleLbl="node1" presStyleIdx="1" presStyleCnt="3">
        <dgm:presLayoutVars>
          <dgm:bulletEnabled val="1"/>
        </dgm:presLayoutVars>
      </dgm:prSet>
      <dgm:spPr/>
      <dgm:t>
        <a:bodyPr/>
        <a:lstStyle/>
        <a:p>
          <a:endParaRPr lang="es-ES"/>
        </a:p>
      </dgm:t>
    </dgm:pt>
    <dgm:pt modelId="{8C4A3FF6-7A31-9444-A64D-B749A6A346EF}" type="pres">
      <dgm:prSet presAssocID="{01EA5A91-2093-3940-8EDF-AD27F0519414}" presName="spacerL" presStyleCnt="0"/>
      <dgm:spPr/>
    </dgm:pt>
    <dgm:pt modelId="{4767A42B-0EBD-4D4B-896C-CF8982026785}" type="pres">
      <dgm:prSet presAssocID="{01EA5A91-2093-3940-8EDF-AD27F0519414}" presName="sibTrans" presStyleLbl="sibTrans2D1" presStyleIdx="1" presStyleCnt="2"/>
      <dgm:spPr/>
      <dgm:t>
        <a:bodyPr/>
        <a:lstStyle/>
        <a:p>
          <a:endParaRPr lang="es-ES"/>
        </a:p>
      </dgm:t>
    </dgm:pt>
    <dgm:pt modelId="{0919BDC9-26A3-E547-A0C8-5EAD00AED2CB}" type="pres">
      <dgm:prSet presAssocID="{01EA5A91-2093-3940-8EDF-AD27F0519414}" presName="spacerR" presStyleCnt="0"/>
      <dgm:spPr/>
    </dgm:pt>
    <dgm:pt modelId="{57DE1BE9-4587-2C45-B272-E3F9928C308C}" type="pres">
      <dgm:prSet presAssocID="{FD545EFC-EEC8-4145-B93D-80949361F60F}" presName="node" presStyleLbl="node1" presStyleIdx="2" presStyleCnt="3">
        <dgm:presLayoutVars>
          <dgm:bulletEnabled val="1"/>
        </dgm:presLayoutVars>
      </dgm:prSet>
      <dgm:spPr/>
      <dgm:t>
        <a:bodyPr/>
        <a:lstStyle/>
        <a:p>
          <a:endParaRPr lang="es-ES"/>
        </a:p>
      </dgm:t>
    </dgm:pt>
  </dgm:ptLst>
  <dgm:cxnLst>
    <dgm:cxn modelId="{73840056-5BC8-1F41-AA20-F559C6A6ECF0}" srcId="{9E8D33E5-D864-8A46-BC2D-78EB67B07136}" destId="{2D79B685-E621-DB49-8AE8-96F239CE8436}" srcOrd="1" destOrd="0" parTransId="{380162A6-A1B3-2241-9110-ACAAC805C4F1}" sibTransId="{01EA5A91-2093-3940-8EDF-AD27F0519414}"/>
    <dgm:cxn modelId="{D65A2CF8-A229-FF41-9B59-F8752D2CF6DF}" srcId="{9E8D33E5-D864-8A46-BC2D-78EB67B07136}" destId="{FD545EFC-EEC8-4145-B93D-80949361F60F}" srcOrd="2" destOrd="0" parTransId="{D50F1169-DBEB-7943-A3C3-182A958D9D17}" sibTransId="{86E6E7A4-C68C-1648-9B78-E4DF4D71761F}"/>
    <dgm:cxn modelId="{A559EA1D-DE2D-5840-ACDD-4218A6D1318D}" srcId="{9E8D33E5-D864-8A46-BC2D-78EB67B07136}" destId="{69C106E2-7228-FF4C-A836-513BE18F42C2}" srcOrd="0" destOrd="0" parTransId="{1966E32B-3BA6-DF44-82B6-420A429CBD5E}" sibTransId="{3ED6A700-DB52-FC49-9007-70BA252F3CAA}"/>
    <dgm:cxn modelId="{620774A3-B61C-AE49-A1D5-C8CA1F1F7CE1}" type="presOf" srcId="{01EA5A91-2093-3940-8EDF-AD27F0519414}" destId="{4767A42B-0EBD-4D4B-896C-CF8982026785}" srcOrd="0" destOrd="0" presId="urn:microsoft.com/office/officeart/2005/8/layout/equation1"/>
    <dgm:cxn modelId="{E224CE57-8B94-4647-B572-5BE71DFFB582}" type="presOf" srcId="{2D79B685-E621-DB49-8AE8-96F239CE8436}" destId="{A5D5BDE4-6CB7-4449-835A-5DBFA8DF5AC2}" srcOrd="0" destOrd="0" presId="urn:microsoft.com/office/officeart/2005/8/layout/equation1"/>
    <dgm:cxn modelId="{169A3204-422A-A847-8F55-5E6CC775107E}" type="presOf" srcId="{69C106E2-7228-FF4C-A836-513BE18F42C2}" destId="{8B2031EE-20CC-E346-B9DF-73848DEE2AF2}" srcOrd="0" destOrd="0" presId="urn:microsoft.com/office/officeart/2005/8/layout/equation1"/>
    <dgm:cxn modelId="{04260EF9-650F-194C-8E45-1BF91E5EBD10}" type="presOf" srcId="{FD545EFC-EEC8-4145-B93D-80949361F60F}" destId="{57DE1BE9-4587-2C45-B272-E3F9928C308C}" srcOrd="0" destOrd="0" presId="urn:microsoft.com/office/officeart/2005/8/layout/equation1"/>
    <dgm:cxn modelId="{8CC68855-2C97-BF42-9A92-7EA09FC51B3A}" type="presOf" srcId="{3ED6A700-DB52-FC49-9007-70BA252F3CAA}" destId="{5F452D2B-7375-D34B-9115-D342B69D1D5C}" srcOrd="0" destOrd="0" presId="urn:microsoft.com/office/officeart/2005/8/layout/equation1"/>
    <dgm:cxn modelId="{73018C4E-3A6F-354C-A94C-109C4457E90F}" type="presOf" srcId="{9E8D33E5-D864-8A46-BC2D-78EB67B07136}" destId="{DD7C7EAD-A833-A844-8DC8-6FBE89E4DE37}" srcOrd="0" destOrd="0" presId="urn:microsoft.com/office/officeart/2005/8/layout/equation1"/>
    <dgm:cxn modelId="{41F85949-081B-8C41-AA06-6CF2D80DCFE6}" type="presParOf" srcId="{DD7C7EAD-A833-A844-8DC8-6FBE89E4DE37}" destId="{8B2031EE-20CC-E346-B9DF-73848DEE2AF2}" srcOrd="0" destOrd="0" presId="urn:microsoft.com/office/officeart/2005/8/layout/equation1"/>
    <dgm:cxn modelId="{122ED542-D8CA-2E42-82A8-038A4F947C33}" type="presParOf" srcId="{DD7C7EAD-A833-A844-8DC8-6FBE89E4DE37}" destId="{1DBA554D-42EF-A043-9D89-145F26643C06}" srcOrd="1" destOrd="0" presId="urn:microsoft.com/office/officeart/2005/8/layout/equation1"/>
    <dgm:cxn modelId="{0F8E0213-3788-B440-8866-6A366566E228}" type="presParOf" srcId="{DD7C7EAD-A833-A844-8DC8-6FBE89E4DE37}" destId="{5F452D2B-7375-D34B-9115-D342B69D1D5C}" srcOrd="2" destOrd="0" presId="urn:microsoft.com/office/officeart/2005/8/layout/equation1"/>
    <dgm:cxn modelId="{8DF2B45D-208A-F240-87D4-355D91EC083B}" type="presParOf" srcId="{DD7C7EAD-A833-A844-8DC8-6FBE89E4DE37}" destId="{2FBF6066-7C40-3949-BA1D-89DEABAFBB79}" srcOrd="3" destOrd="0" presId="urn:microsoft.com/office/officeart/2005/8/layout/equation1"/>
    <dgm:cxn modelId="{65E8631C-BF1C-6944-8A5B-B827444E7E61}" type="presParOf" srcId="{DD7C7EAD-A833-A844-8DC8-6FBE89E4DE37}" destId="{A5D5BDE4-6CB7-4449-835A-5DBFA8DF5AC2}" srcOrd="4" destOrd="0" presId="urn:microsoft.com/office/officeart/2005/8/layout/equation1"/>
    <dgm:cxn modelId="{AFB182EA-7DFC-D14D-91FC-171016763D44}" type="presParOf" srcId="{DD7C7EAD-A833-A844-8DC8-6FBE89E4DE37}" destId="{8C4A3FF6-7A31-9444-A64D-B749A6A346EF}" srcOrd="5" destOrd="0" presId="urn:microsoft.com/office/officeart/2005/8/layout/equation1"/>
    <dgm:cxn modelId="{02829BBE-A933-B143-8928-BDDC8C84D9A2}" type="presParOf" srcId="{DD7C7EAD-A833-A844-8DC8-6FBE89E4DE37}" destId="{4767A42B-0EBD-4D4B-896C-CF8982026785}" srcOrd="6" destOrd="0" presId="urn:microsoft.com/office/officeart/2005/8/layout/equation1"/>
    <dgm:cxn modelId="{02491B41-FED3-6441-9190-717F7CEA18CA}" type="presParOf" srcId="{DD7C7EAD-A833-A844-8DC8-6FBE89E4DE37}" destId="{0919BDC9-26A3-E547-A0C8-5EAD00AED2CB}" srcOrd="7" destOrd="0" presId="urn:microsoft.com/office/officeart/2005/8/layout/equation1"/>
    <dgm:cxn modelId="{AC2C4748-F2C4-C843-9D16-7C4FED28773F}" type="presParOf" srcId="{DD7C7EAD-A833-A844-8DC8-6FBE89E4DE37}" destId="{57DE1BE9-4587-2C45-B272-E3F9928C308C}"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2031EE-20CC-E346-B9DF-73848DEE2AF2}">
      <dsp:nvSpPr>
        <dsp:cNvPr id="0" name=""/>
        <dsp:cNvSpPr/>
      </dsp:nvSpPr>
      <dsp:spPr>
        <a:xfrm>
          <a:off x="1383"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r-FR" sz="2100" kern="1200" dirty="0" smtClean="0"/>
            <a:t>POUSSIÈRE</a:t>
          </a:r>
        </a:p>
        <a:p>
          <a:pPr lvl="0" algn="ctr" defTabSz="933450">
            <a:lnSpc>
              <a:spcPct val="90000"/>
            </a:lnSpc>
            <a:spcBef>
              <a:spcPct val="0"/>
            </a:spcBef>
            <a:spcAft>
              <a:spcPct val="35000"/>
            </a:spcAft>
          </a:pPr>
          <a:r>
            <a:rPr lang="fr-FR" sz="2100" kern="1200" noProof="0" dirty="0" smtClean="0"/>
            <a:t>(corps)</a:t>
          </a:r>
          <a:endParaRPr lang="fr-FR" sz="2100" kern="1200" dirty="0"/>
        </a:p>
      </dsp:txBody>
      <dsp:txXfrm>
        <a:off x="270022" y="1614429"/>
        <a:ext cx="1297103" cy="1297103"/>
      </dsp:txXfrm>
    </dsp:sp>
    <dsp:sp modelId="{5F452D2B-7375-D34B-9115-D342B69D1D5C}">
      <dsp:nvSpPr>
        <dsp:cNvPr id="0" name=""/>
        <dsp:cNvSpPr/>
      </dsp:nvSpPr>
      <dsp:spPr>
        <a:xfrm>
          <a:off x="1984716" y="1731010"/>
          <a:ext cx="1063941" cy="1063941"/>
        </a:xfrm>
        <a:prstGeom prst="mathPlus">
          <a:avLst/>
        </a:prstGeom>
        <a:solidFill>
          <a:schemeClr val="bg1">
            <a:alpha val="8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s-ES" sz="1700" kern="1200"/>
        </a:p>
      </dsp:txBody>
      <dsp:txXfrm>
        <a:off x="2125741" y="2137861"/>
        <a:ext cx="781891" cy="250239"/>
      </dsp:txXfrm>
    </dsp:sp>
    <dsp:sp modelId="{A5D5BDE4-6CB7-4449-835A-5DBFA8DF5AC2}">
      <dsp:nvSpPr>
        <dsp:cNvPr id="0" name=""/>
        <dsp:cNvSpPr/>
      </dsp:nvSpPr>
      <dsp:spPr>
        <a:xfrm>
          <a:off x="3197609"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r-FR" sz="2100" kern="1200" noProof="0" dirty="0" smtClean="0"/>
            <a:t>SOUFFLE DE VIE (spirit)</a:t>
          </a:r>
          <a:endParaRPr lang="fr-FR" sz="2100" kern="1200" noProof="0" dirty="0"/>
        </a:p>
      </dsp:txBody>
      <dsp:txXfrm>
        <a:off x="3466248" y="1614429"/>
        <a:ext cx="1297103" cy="1297103"/>
      </dsp:txXfrm>
    </dsp:sp>
    <dsp:sp modelId="{4767A42B-0EBD-4D4B-896C-CF8982026785}">
      <dsp:nvSpPr>
        <dsp:cNvPr id="0" name=""/>
        <dsp:cNvSpPr/>
      </dsp:nvSpPr>
      <dsp:spPr>
        <a:xfrm>
          <a:off x="5180942" y="1731010"/>
          <a:ext cx="1063941" cy="1063941"/>
        </a:xfrm>
        <a:prstGeom prst="mathEqual">
          <a:avLst/>
        </a:prstGeom>
        <a:solidFill>
          <a:schemeClr val="bg1">
            <a:alpha val="8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s-ES" sz="1700" kern="1200"/>
        </a:p>
      </dsp:txBody>
      <dsp:txXfrm>
        <a:off x="5321967" y="1950182"/>
        <a:ext cx="781891" cy="625597"/>
      </dsp:txXfrm>
    </dsp:sp>
    <dsp:sp modelId="{57DE1BE9-4587-2C45-B272-E3F9928C308C}">
      <dsp:nvSpPr>
        <dsp:cNvPr id="0" name=""/>
        <dsp:cNvSpPr/>
      </dsp:nvSpPr>
      <dsp:spPr>
        <a:xfrm>
          <a:off x="6393835"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r-FR" sz="2100" kern="1200" noProof="0" dirty="0" smtClean="0"/>
            <a:t>ÊTRE VIVANT</a:t>
          </a:r>
          <a:endParaRPr lang="fr-FR" sz="2100" kern="1200" noProof="0" dirty="0"/>
        </a:p>
      </dsp:txBody>
      <dsp:txXfrm>
        <a:off x="6662474" y="1614429"/>
        <a:ext cx="1297103" cy="12971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2031EE-20CC-E346-B9DF-73848DEE2AF2}">
      <dsp:nvSpPr>
        <dsp:cNvPr id="0" name=""/>
        <dsp:cNvSpPr/>
      </dsp:nvSpPr>
      <dsp:spPr>
        <a:xfrm>
          <a:off x="1383"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r-FR" sz="2100" kern="1200" dirty="0" smtClean="0"/>
            <a:t>POUSSIÈRE</a:t>
          </a:r>
        </a:p>
        <a:p>
          <a:pPr lvl="0" algn="ctr" defTabSz="933450">
            <a:lnSpc>
              <a:spcPct val="90000"/>
            </a:lnSpc>
            <a:spcBef>
              <a:spcPct val="0"/>
            </a:spcBef>
            <a:spcAft>
              <a:spcPct val="35000"/>
            </a:spcAft>
          </a:pPr>
          <a:r>
            <a:rPr lang="fr-FR" sz="2100" kern="1200" noProof="0" dirty="0" smtClean="0"/>
            <a:t>(corps)</a:t>
          </a:r>
          <a:endParaRPr lang="fr-FR" sz="2100" kern="1200" noProof="0" dirty="0"/>
        </a:p>
      </dsp:txBody>
      <dsp:txXfrm>
        <a:off x="270022" y="1614429"/>
        <a:ext cx="1297103" cy="1297103"/>
      </dsp:txXfrm>
    </dsp:sp>
    <dsp:sp modelId="{5F452D2B-7375-D34B-9115-D342B69D1D5C}">
      <dsp:nvSpPr>
        <dsp:cNvPr id="0" name=""/>
        <dsp:cNvSpPr/>
      </dsp:nvSpPr>
      <dsp:spPr>
        <a:xfrm>
          <a:off x="1984716" y="1731010"/>
          <a:ext cx="1063941" cy="1063941"/>
        </a:xfrm>
        <a:prstGeom prst="mathMinus">
          <a:avLst/>
        </a:prstGeom>
        <a:solidFill>
          <a:schemeClr val="bg1">
            <a:alpha val="78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s-ES" sz="1700" kern="1200" dirty="0"/>
        </a:p>
      </dsp:txBody>
      <dsp:txXfrm>
        <a:off x="2125741" y="2137861"/>
        <a:ext cx="781891" cy="250239"/>
      </dsp:txXfrm>
    </dsp:sp>
    <dsp:sp modelId="{A5D5BDE4-6CB7-4449-835A-5DBFA8DF5AC2}">
      <dsp:nvSpPr>
        <dsp:cNvPr id="0" name=""/>
        <dsp:cNvSpPr/>
      </dsp:nvSpPr>
      <dsp:spPr>
        <a:xfrm>
          <a:off x="3197609"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r-FR" sz="2100" kern="1200" noProof="0" dirty="0" smtClean="0"/>
            <a:t>SOUFFLE DE VIE (spirit)</a:t>
          </a:r>
          <a:endParaRPr lang="fr-FR" sz="2100" kern="1200" noProof="0" dirty="0"/>
        </a:p>
      </dsp:txBody>
      <dsp:txXfrm>
        <a:off x="3466248" y="1614429"/>
        <a:ext cx="1297103" cy="1297103"/>
      </dsp:txXfrm>
    </dsp:sp>
    <dsp:sp modelId="{4767A42B-0EBD-4D4B-896C-CF8982026785}">
      <dsp:nvSpPr>
        <dsp:cNvPr id="0" name=""/>
        <dsp:cNvSpPr/>
      </dsp:nvSpPr>
      <dsp:spPr>
        <a:xfrm>
          <a:off x="5180942" y="1731010"/>
          <a:ext cx="1063941" cy="1063941"/>
        </a:xfrm>
        <a:prstGeom prst="mathEqual">
          <a:avLst/>
        </a:prstGeom>
        <a:solidFill>
          <a:schemeClr val="bg1">
            <a:alpha val="78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s-ES" sz="1700" kern="1200"/>
        </a:p>
      </dsp:txBody>
      <dsp:txXfrm>
        <a:off x="5321967" y="1950182"/>
        <a:ext cx="781891" cy="625597"/>
      </dsp:txXfrm>
    </dsp:sp>
    <dsp:sp modelId="{57DE1BE9-4587-2C45-B272-E3F9928C308C}">
      <dsp:nvSpPr>
        <dsp:cNvPr id="0" name=""/>
        <dsp:cNvSpPr/>
      </dsp:nvSpPr>
      <dsp:spPr>
        <a:xfrm>
          <a:off x="6393835"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fr-FR" sz="2100" kern="1200" noProof="0" dirty="0" smtClean="0"/>
            <a:t>PERSONNE MORTE</a:t>
          </a:r>
          <a:endParaRPr lang="fr-FR" sz="2100" kern="1200" noProof="0" dirty="0"/>
        </a:p>
      </dsp:txBody>
      <dsp:txXfrm>
        <a:off x="6662474" y="1614429"/>
        <a:ext cx="1297103" cy="12971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1/2/17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1/2/17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4</a:t>
            </a:fld>
            <a:endParaRPr lang="es-ES"/>
          </a:p>
        </p:txBody>
      </p:sp>
    </p:spTree>
    <p:extLst>
      <p:ext uri="{BB962C8B-B14F-4D97-AF65-F5344CB8AC3E}">
        <p14:creationId xmlns:p14="http://schemas.microsoft.com/office/powerpoint/2010/main" val="325731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76675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695434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6092978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ítulo y objetos encima del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8229600" cy="1143000"/>
          </a:xfrm>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828800"/>
            <a:ext cx="8229600" cy="20748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4056063"/>
            <a:ext cx="8229600" cy="2074862"/>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248400"/>
            <a:ext cx="1676400" cy="457200"/>
          </a:xfrm>
        </p:spPr>
        <p:txBody>
          <a:bodyPr/>
          <a:lstStyle>
            <a:lvl1pPr>
              <a:defRPr/>
            </a:lvl1pPr>
          </a:lstStyle>
          <a:p>
            <a:endParaRPr lang="en-US"/>
          </a:p>
        </p:txBody>
      </p:sp>
      <p:sp>
        <p:nvSpPr>
          <p:cNvPr id="6" name="Marcador de pie de página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Marcador de número de diapositiva 6"/>
          <p:cNvSpPr>
            <a:spLocks noGrp="1"/>
          </p:cNvSpPr>
          <p:nvPr>
            <p:ph type="sldNum" sz="quarter" idx="12"/>
          </p:nvPr>
        </p:nvSpPr>
        <p:spPr>
          <a:xfrm>
            <a:off x="6781800" y="6248400"/>
            <a:ext cx="1905000" cy="457200"/>
          </a:xfrm>
        </p:spPr>
        <p:txBody>
          <a:bodyPr/>
          <a:lstStyle>
            <a:lvl1pPr>
              <a:defRPr/>
            </a:lvl1pPr>
          </a:lstStyle>
          <a:p>
            <a:fld id="{9BE6C8E8-2E68-DE40-A47E-AE022DE330F1}" type="slidenum">
              <a:rPr lang="en-US"/>
              <a:pPr/>
              <a:t>‹Nr.›</a:t>
            </a:fld>
            <a:endParaRPr lang="en-US"/>
          </a:p>
        </p:txBody>
      </p:sp>
    </p:spTree>
    <p:extLst>
      <p:ext uri="{BB962C8B-B14F-4D97-AF65-F5344CB8AC3E}">
        <p14:creationId xmlns:p14="http://schemas.microsoft.com/office/powerpoint/2010/main" val="2081968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82296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457200" y="1828800"/>
            <a:ext cx="4038600" cy="4302125"/>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imágenes prediseñadas 3"/>
          <p:cNvSpPr>
            <a:spLocks noGrp="1"/>
          </p:cNvSpPr>
          <p:nvPr>
            <p:ph type="clipArt" sz="half" idx="2"/>
          </p:nvPr>
        </p:nvSpPr>
        <p:spPr>
          <a:xfrm>
            <a:off x="4648200" y="1828800"/>
            <a:ext cx="4038600" cy="4302125"/>
          </a:xfrm>
        </p:spPr>
        <p:txBody>
          <a:bodyPr/>
          <a:lstStyle/>
          <a:p>
            <a:endParaRPr lang="es-ES"/>
          </a:p>
        </p:txBody>
      </p:sp>
      <p:sp>
        <p:nvSpPr>
          <p:cNvPr id="5" name="Marcador de fecha 4"/>
          <p:cNvSpPr>
            <a:spLocks noGrp="1"/>
          </p:cNvSpPr>
          <p:nvPr>
            <p:ph type="dt" sz="half" idx="10"/>
          </p:nvPr>
        </p:nvSpPr>
        <p:spPr>
          <a:xfrm>
            <a:off x="457200" y="6248400"/>
            <a:ext cx="1676400" cy="457200"/>
          </a:xfrm>
        </p:spPr>
        <p:txBody>
          <a:bodyPr/>
          <a:lstStyle>
            <a:lvl1pPr>
              <a:defRPr/>
            </a:lvl1pPr>
          </a:lstStyle>
          <a:p>
            <a:endParaRPr lang="en-US"/>
          </a:p>
        </p:txBody>
      </p:sp>
      <p:sp>
        <p:nvSpPr>
          <p:cNvPr id="6" name="Marcador de pie de página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Marcador de número de diapositiva 6"/>
          <p:cNvSpPr>
            <a:spLocks noGrp="1"/>
          </p:cNvSpPr>
          <p:nvPr>
            <p:ph type="sldNum" sz="quarter" idx="12"/>
          </p:nvPr>
        </p:nvSpPr>
        <p:spPr>
          <a:xfrm>
            <a:off x="6781800" y="6248400"/>
            <a:ext cx="1905000" cy="457200"/>
          </a:xfrm>
        </p:spPr>
        <p:txBody>
          <a:bodyPr/>
          <a:lstStyle>
            <a:lvl1pPr>
              <a:defRPr/>
            </a:lvl1pPr>
          </a:lstStyle>
          <a:p>
            <a:fld id="{F87AFAD0-75AB-B24B-91B2-8E5F8C2F9DAE}" type="slidenum">
              <a:rPr lang="en-US"/>
              <a:pPr/>
              <a:t>‹Nr.›</a:t>
            </a:fld>
            <a:endParaRPr lang="en-US"/>
          </a:p>
        </p:txBody>
      </p:sp>
    </p:spTree>
    <p:extLst>
      <p:ext uri="{BB962C8B-B14F-4D97-AF65-F5344CB8AC3E}">
        <p14:creationId xmlns:p14="http://schemas.microsoft.com/office/powerpoint/2010/main" val="2641436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ítulo, imágenes prediseñadas y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8229600" cy="1143000"/>
          </a:xfrm>
        </p:spPr>
        <p:txBody>
          <a:bodyPr/>
          <a:lstStyle/>
          <a:p>
            <a:r>
              <a:rPr lang="es-ES_tradnl" smtClean="0"/>
              <a:t>Clic para editar título</a:t>
            </a:r>
            <a:endParaRPr lang="es-ES"/>
          </a:p>
        </p:txBody>
      </p:sp>
      <p:sp>
        <p:nvSpPr>
          <p:cNvPr id="3" name="Marcador de imágenes prediseñadas 2"/>
          <p:cNvSpPr>
            <a:spLocks noGrp="1"/>
          </p:cNvSpPr>
          <p:nvPr>
            <p:ph type="clipArt" sz="half" idx="1"/>
          </p:nvPr>
        </p:nvSpPr>
        <p:spPr>
          <a:xfrm>
            <a:off x="457200" y="1828800"/>
            <a:ext cx="4038600" cy="4302125"/>
          </a:xfrm>
        </p:spPr>
        <p:txBody>
          <a:bodyPr/>
          <a:lstStyle/>
          <a:p>
            <a:endParaRPr lang="es-ES"/>
          </a:p>
        </p:txBody>
      </p:sp>
      <p:sp>
        <p:nvSpPr>
          <p:cNvPr id="4" name="Marcador de texto 3"/>
          <p:cNvSpPr>
            <a:spLocks noGrp="1"/>
          </p:cNvSpPr>
          <p:nvPr>
            <p:ph type="body" sz="half" idx="2"/>
          </p:nvPr>
        </p:nvSpPr>
        <p:spPr>
          <a:xfrm>
            <a:off x="4648200" y="1828800"/>
            <a:ext cx="4038600" cy="4302125"/>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248400"/>
            <a:ext cx="1676400" cy="457200"/>
          </a:xfrm>
        </p:spPr>
        <p:txBody>
          <a:bodyPr/>
          <a:lstStyle>
            <a:lvl1pPr>
              <a:defRPr/>
            </a:lvl1pPr>
          </a:lstStyle>
          <a:p>
            <a:endParaRPr lang="en-US"/>
          </a:p>
        </p:txBody>
      </p:sp>
      <p:sp>
        <p:nvSpPr>
          <p:cNvPr id="6" name="Marcador de pie de página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Marcador de número de diapositiva 6"/>
          <p:cNvSpPr>
            <a:spLocks noGrp="1"/>
          </p:cNvSpPr>
          <p:nvPr>
            <p:ph type="sldNum" sz="quarter" idx="12"/>
          </p:nvPr>
        </p:nvSpPr>
        <p:spPr>
          <a:xfrm>
            <a:off x="6781800" y="6248400"/>
            <a:ext cx="1905000" cy="457200"/>
          </a:xfrm>
        </p:spPr>
        <p:txBody>
          <a:bodyPr/>
          <a:lstStyle>
            <a:lvl1pPr>
              <a:defRPr/>
            </a:lvl1pPr>
          </a:lstStyle>
          <a:p>
            <a:fld id="{F9EA696B-FFE1-C14A-8BAD-709F98D64014}" type="slidenum">
              <a:rPr lang="en-US"/>
              <a:pPr/>
              <a:t>‹Nr.›</a:t>
            </a:fld>
            <a:endParaRPr lang="en-US"/>
          </a:p>
        </p:txBody>
      </p:sp>
    </p:spTree>
    <p:extLst>
      <p:ext uri="{BB962C8B-B14F-4D97-AF65-F5344CB8AC3E}">
        <p14:creationId xmlns:p14="http://schemas.microsoft.com/office/powerpoint/2010/main" val="4211256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04522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88690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915316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miércoles, 1 de febrero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73632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miércoles, 1 de febrero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8809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miércoles, 1 de febrero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64574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57703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0972750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miércoles, 1 de febrero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2113052697"/>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 id="2147483989" r:id="rId13"/>
    <p:sldLayoutId id="2147483990" r:id="rId14"/>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 Id="rId3"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9456398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L’âme est-elle mortelle ?</a:t>
            </a:r>
            <a:endParaRPr lang="fr-FR" dirty="0">
              <a:solidFill>
                <a:srgbClr val="FFFFFF"/>
              </a:solidFill>
            </a:endParaRPr>
          </a:p>
        </p:txBody>
      </p:sp>
      <p:sp>
        <p:nvSpPr>
          <p:cNvPr id="5" name="Marcador de contenido 4"/>
          <p:cNvSpPr>
            <a:spLocks noGrp="1"/>
          </p:cNvSpPr>
          <p:nvPr>
            <p:ph idx="1"/>
          </p:nvPr>
        </p:nvSpPr>
        <p:spPr>
          <a:xfrm>
            <a:off x="457200" y="1600200"/>
            <a:ext cx="7991380" cy="4525963"/>
          </a:xfrm>
        </p:spPr>
        <p:txBody>
          <a:bodyPr>
            <a:normAutofit/>
          </a:bodyPr>
          <a:lstStyle/>
          <a:p>
            <a:pPr algn="just"/>
            <a:r>
              <a:rPr lang="fr-FR" sz="2400" dirty="0" smtClean="0">
                <a:solidFill>
                  <a:srgbClr val="FFFFFF"/>
                </a:solidFill>
              </a:rPr>
              <a:t>« Voici, toutes les âmes sont à moi ; l’âme du fils comme l’âme du père, l’une et l’autre sont à moi ; l’âme qui pèche, c’est celle qui mourra. » (Ézéchiel 18.4, version Louis </a:t>
            </a:r>
            <a:r>
              <a:rPr lang="fr-FR" sz="2400" dirty="0" err="1" smtClean="0">
                <a:solidFill>
                  <a:srgbClr val="FFFFFF"/>
                </a:solidFill>
              </a:rPr>
              <a:t>Segond</a:t>
            </a:r>
            <a:r>
              <a:rPr lang="fr-FR" sz="2400" dirty="0" smtClean="0">
                <a:solidFill>
                  <a:srgbClr val="FFFFFF"/>
                </a:solidFill>
              </a:rPr>
              <a:t> 1910).</a:t>
            </a:r>
          </a:p>
          <a:p>
            <a:pPr algn="just"/>
            <a:r>
              <a:rPr lang="fr-FR" sz="2400" dirty="0" smtClean="0">
                <a:solidFill>
                  <a:srgbClr val="FFFFFF"/>
                </a:solidFill>
              </a:rPr>
              <a:t>Quand quelqu’un meurt, l’âme meurt aussi parce que l’âme est la personne. </a:t>
            </a:r>
          </a:p>
          <a:p>
            <a:pPr algn="just"/>
            <a:r>
              <a:rPr lang="fr-FR" sz="2400" dirty="0" smtClean="0">
                <a:solidFill>
                  <a:srgbClr val="FFFFFF"/>
                </a:solidFill>
              </a:rPr>
              <a:t>La Bible n'affirme nulle part que l’âme soit quelque chose qui habite dans le corps humain ou qu’elle soit immortelle</a:t>
            </a:r>
            <a:r>
              <a:rPr lang="en-US" sz="2400" dirty="0" smtClean="0">
                <a:solidFill>
                  <a:srgbClr val="FFFFFF"/>
                </a:solidFill>
              </a:rPr>
              <a:t>.</a:t>
            </a:r>
            <a:endParaRPr lang="en-US"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fr-FR" dirty="0" smtClean="0">
                <a:solidFill>
                  <a:srgbClr val="FFFFFF"/>
                </a:solidFill>
              </a:rPr>
              <a:t>Suite au péché, où retourne </a:t>
            </a:r>
            <a:br>
              <a:rPr lang="fr-FR" dirty="0" smtClean="0">
                <a:solidFill>
                  <a:srgbClr val="FFFFFF"/>
                </a:solidFill>
              </a:rPr>
            </a:br>
            <a:r>
              <a:rPr lang="fr-FR" dirty="0" smtClean="0">
                <a:solidFill>
                  <a:srgbClr val="FFFFFF"/>
                </a:solidFill>
              </a:rPr>
              <a:t>l’être humain ?</a:t>
            </a:r>
            <a:endParaRPr lang="fr-FR" dirty="0">
              <a:solidFill>
                <a:srgbClr val="FFFFFF"/>
              </a:solidFill>
            </a:endParaRPr>
          </a:p>
        </p:txBody>
      </p:sp>
      <p:sp>
        <p:nvSpPr>
          <p:cNvPr id="5" name="Marcador de contenido 4"/>
          <p:cNvSpPr>
            <a:spLocks noGrp="1"/>
          </p:cNvSpPr>
          <p:nvPr>
            <p:ph idx="1"/>
          </p:nvPr>
        </p:nvSpPr>
        <p:spPr>
          <a:xfrm>
            <a:off x="457200" y="1793484"/>
            <a:ext cx="8229600" cy="4525963"/>
          </a:xfrm>
        </p:spPr>
        <p:txBody>
          <a:bodyPr>
            <a:normAutofit lnSpcReduction="10000"/>
          </a:bodyPr>
          <a:lstStyle/>
          <a:p>
            <a:pPr algn="just"/>
            <a:r>
              <a:rPr lang="fr-FR" sz="2400" dirty="0" smtClean="0">
                <a:solidFill>
                  <a:srgbClr val="FFFFFF"/>
                </a:solidFill>
              </a:rPr>
              <a:t>« C’est à la sueur de ton visage que tu mangeras du pain, jusqu’à ce que tu retournes à la terre, d’où</a:t>
            </a:r>
            <a:br>
              <a:rPr lang="fr-FR" sz="2400" dirty="0" smtClean="0">
                <a:solidFill>
                  <a:srgbClr val="FFFFFF"/>
                </a:solidFill>
              </a:rPr>
            </a:br>
            <a:r>
              <a:rPr lang="fr-FR" sz="2400" dirty="0" smtClean="0">
                <a:solidFill>
                  <a:srgbClr val="FFFFFF"/>
                </a:solidFill>
              </a:rPr>
              <a:t>tu as été pris ; car tu es poussière, et tu retourneras dans la poussière. » (Genèse 3.19).</a:t>
            </a:r>
          </a:p>
          <a:p>
            <a:pPr algn="just"/>
            <a:r>
              <a:rPr lang="fr-FR" sz="2400" dirty="0" smtClean="0">
                <a:solidFill>
                  <a:srgbClr val="FFFFFF"/>
                </a:solidFill>
              </a:rPr>
              <a:t>À qui retourne le souffle de vie (esprit) ? « (Mais souviens-toi de ton créateur…) avant que la poussière retourne à la terre, comme elle y était, et que l’esprit retourne à Dieu qui l’a donné. » (Ecclésiaste 12.7) </a:t>
            </a:r>
          </a:p>
          <a:p>
            <a:pPr algn="just"/>
            <a:r>
              <a:rPr lang="fr-FR" sz="2400" dirty="0" smtClean="0">
                <a:solidFill>
                  <a:srgbClr val="FFFFFF"/>
                </a:solidFill>
              </a:rPr>
              <a:t>Quand quelqu’un meurt, l’esprit (souffle de vie) retourne à Dieu et le corps (poussière) retourne à la terre. C’est pourquoi la Bible dit : « Les vivants, en effet, savent qu’ils mourront ; mais les morts ne savent rien, et il n’y a pour eux plus de salaire, puisque leur mémoire est oubliée. » (Ecclésiaste 9.4).</a:t>
            </a:r>
          </a:p>
          <a:p>
            <a:pPr algn="just"/>
            <a:endParaRPr lang="en-US"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64318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85086"/>
            <a:ext cx="8229600" cy="1143000"/>
          </a:xfrm>
        </p:spPr>
        <p:txBody>
          <a:bodyPr/>
          <a:lstStyle/>
          <a:p>
            <a:r>
              <a:rPr lang="fr-FR" dirty="0" smtClean="0">
                <a:solidFill>
                  <a:srgbClr val="FFFFFF"/>
                </a:solidFill>
              </a:rPr>
              <a:t>Concept biblique de la mort</a:t>
            </a:r>
            <a:endParaRPr lang="fr-FR" dirty="0">
              <a:solidFill>
                <a:srgbClr val="FFFFFF"/>
              </a:solidFill>
            </a:endParaRPr>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3210254874"/>
              </p:ext>
            </p:extLst>
          </p:nvPr>
        </p:nvGraphicFramePr>
        <p:xfrm>
          <a:off x="457200" y="100654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61895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dirty="0" smtClean="0">
                <a:solidFill>
                  <a:srgbClr val="FFFFFF"/>
                </a:solidFill>
              </a:rPr>
              <a:t>La Bible et l'immortalité</a:t>
            </a:r>
            <a:endParaRPr lang="fr-FR" dirty="0">
              <a:solidFill>
                <a:srgbClr val="FFFFFF"/>
              </a:solidFill>
            </a:endParaRPr>
          </a:p>
        </p:txBody>
      </p:sp>
      <p:sp>
        <p:nvSpPr>
          <p:cNvPr id="2" name="Marcador de contenido 1"/>
          <p:cNvSpPr>
            <a:spLocks noGrp="1"/>
          </p:cNvSpPr>
          <p:nvPr>
            <p:ph idx="1"/>
          </p:nvPr>
        </p:nvSpPr>
        <p:spPr>
          <a:xfrm>
            <a:off x="304800" y="1489752"/>
            <a:ext cx="8481848" cy="4525963"/>
          </a:xfrm>
        </p:spPr>
        <p:txBody>
          <a:bodyPr>
            <a:noAutofit/>
          </a:bodyPr>
          <a:lstStyle/>
          <a:p>
            <a:pPr algn="just"/>
            <a:r>
              <a:rPr lang="fr-FR" sz="2300" dirty="0" smtClean="0">
                <a:solidFill>
                  <a:srgbClr val="FFFFFF"/>
                </a:solidFill>
              </a:rPr>
              <a:t>Selon la Bible, seul Dieu est immortel : « (…) le bienheureux et seul souverain, le Roi des rois, le Seigneur des seigneurs, qui seul possède l’immortalité, qui habite une lumière inaccessible, que nul homme n’a vu ni ne peut voir, à qui appartiennent l'honneur et la puissance éternelle. Amen ! » (1 Timothée 5.15-16)</a:t>
            </a:r>
          </a:p>
          <a:p>
            <a:pPr algn="just"/>
            <a:r>
              <a:rPr lang="fr-FR" sz="2300" dirty="0" smtClean="0">
                <a:solidFill>
                  <a:srgbClr val="FFFFFF"/>
                </a:solidFill>
              </a:rPr>
              <a:t>Quand l’être humain accédera-t-il à l’immortalité ? « Car il faut que ce corps corruptible revête l'incorruptibilité, et que ce corps mortel revête l’immortalité. Lorsque ce corps corruptible aura revêtu l'incorruptibilité, et que ce corps mortel aura revêtu l’immortalité, alors s’accomplira la parole qui est écrite : La mort a été engloutie dans la victoire. » (1 Corinthiens 15.51-53)</a:t>
            </a:r>
          </a:p>
          <a:p>
            <a:pPr algn="just"/>
            <a:r>
              <a:rPr lang="fr-FR" sz="2300" spc="-70" dirty="0" smtClean="0">
                <a:solidFill>
                  <a:srgbClr val="FFFFFF"/>
                </a:solidFill>
              </a:rPr>
              <a:t>Cette promesse s’accomplira à l’occasion de la seconde venue de Jésus.</a:t>
            </a:r>
            <a:endParaRPr lang="fr-FR" sz="2300" spc="-7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45577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98070" y="720771"/>
            <a:ext cx="7772400" cy="1362075"/>
          </a:xfrm>
        </p:spPr>
        <p:txBody>
          <a:bodyPr>
            <a:normAutofit/>
          </a:bodyPr>
          <a:lstStyle/>
          <a:p>
            <a:r>
              <a:rPr lang="en-US" sz="4400" dirty="0">
                <a:solidFill>
                  <a:srgbClr val="FFFFFF"/>
                </a:solidFill>
              </a:rPr>
              <a:t>LE SOMMEIL DE LA MORT</a:t>
            </a: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86" name="Rectangle 2"/>
          <p:cNvSpPr>
            <a:spLocks noGrp="1" noChangeArrowheads="1"/>
          </p:cNvSpPr>
          <p:nvPr>
            <p:ph type="title"/>
          </p:nvPr>
        </p:nvSpPr>
        <p:spPr>
          <a:xfrm>
            <a:off x="457200" y="367728"/>
            <a:ext cx="8229600" cy="1143000"/>
          </a:xfrm>
        </p:spPr>
        <p:txBody>
          <a:bodyPr/>
          <a:lstStyle/>
          <a:p>
            <a:r>
              <a:rPr lang="fr-FR" dirty="0" smtClean="0">
                <a:solidFill>
                  <a:srgbClr val="FFFFFF"/>
                </a:solidFill>
              </a:rPr>
              <a:t>Une image de la mort</a:t>
            </a:r>
            <a:endParaRPr lang="fr-FR" dirty="0">
              <a:solidFill>
                <a:srgbClr val="FFFFFF"/>
              </a:solidFill>
            </a:endParaRPr>
          </a:p>
        </p:txBody>
      </p:sp>
      <p:sp>
        <p:nvSpPr>
          <p:cNvPr id="16387" name="Rectangle 3"/>
          <p:cNvSpPr>
            <a:spLocks noGrp="1" noChangeArrowheads="1"/>
          </p:cNvSpPr>
          <p:nvPr>
            <p:ph type="body" sz="half" idx="2"/>
          </p:nvPr>
        </p:nvSpPr>
        <p:spPr>
          <a:xfrm>
            <a:off x="984787" y="1570874"/>
            <a:ext cx="7010400" cy="1438275"/>
          </a:xfrm>
        </p:spPr>
        <p:txBody>
          <a:bodyPr>
            <a:normAutofit/>
          </a:bodyPr>
          <a:lstStyle/>
          <a:p>
            <a:pPr algn="ctr">
              <a:buFont typeface="Wingdings" charset="0"/>
              <a:buNone/>
            </a:pPr>
            <a:r>
              <a:rPr lang="fr-FR" sz="3400" dirty="0" smtClean="0">
                <a:solidFill>
                  <a:srgbClr val="FFFFFF"/>
                </a:solidFill>
              </a:rPr>
              <a:t>Jésus a comparé la mort au sommeil (Jean 11.11-14)</a:t>
            </a:r>
            <a:endParaRPr lang="fr-FR" sz="3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0873475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2530" name="Rectangle 2"/>
          <p:cNvSpPr>
            <a:spLocks noGrp="1" noChangeArrowheads="1"/>
          </p:cNvSpPr>
          <p:nvPr>
            <p:ph type="title"/>
          </p:nvPr>
        </p:nvSpPr>
        <p:spPr/>
        <p:txBody>
          <a:bodyPr>
            <a:noAutofit/>
          </a:bodyPr>
          <a:lstStyle/>
          <a:p>
            <a:r>
              <a:rPr lang="fr-FR" sz="4000" dirty="0" smtClean="0">
                <a:solidFill>
                  <a:srgbClr val="FFFFFF"/>
                </a:solidFill>
              </a:rPr>
              <a:t>1. Ceux qui dorment sont inconscients. (Ecclésiaste 9.6)</a:t>
            </a:r>
            <a:endParaRPr lang="fr-FR" sz="4000" dirty="0">
              <a:solidFill>
                <a:srgbClr val="FFFFFF"/>
              </a:solidFill>
            </a:endParaRPr>
          </a:p>
        </p:txBody>
      </p:sp>
      <p:sp>
        <p:nvSpPr>
          <p:cNvPr id="22532" name="Rectangle 4"/>
          <p:cNvSpPr>
            <a:spLocks noGrp="1" noChangeArrowheads="1"/>
          </p:cNvSpPr>
          <p:nvPr>
            <p:ph type="body" sz="half" idx="1"/>
          </p:nvPr>
        </p:nvSpPr>
        <p:spPr>
          <a:xfrm>
            <a:off x="498615" y="2049696"/>
            <a:ext cx="7991380" cy="1705463"/>
          </a:xfrm>
        </p:spPr>
        <p:txBody>
          <a:bodyPr>
            <a:normAutofit/>
          </a:bodyPr>
          <a:lstStyle/>
          <a:p>
            <a:pPr>
              <a:lnSpc>
                <a:spcPct val="80000"/>
              </a:lnSpc>
            </a:pPr>
            <a:r>
              <a:rPr lang="fr-FR" sz="2400" dirty="0" smtClean="0">
                <a:solidFill>
                  <a:srgbClr val="FFFFFF"/>
                </a:solidFill>
              </a:rPr>
              <a:t>La conscience est la partie de l'esprit qui nous rend conscients quant à la portée morale, bonne ou mauvaise, de nos actions. </a:t>
            </a:r>
          </a:p>
          <a:p>
            <a:pPr>
              <a:lnSpc>
                <a:spcPct val="80000"/>
              </a:lnSpc>
            </a:pPr>
            <a:r>
              <a:rPr lang="fr-FR" sz="2400" dirty="0" smtClean="0">
                <a:solidFill>
                  <a:srgbClr val="FFFFFF"/>
                </a:solidFill>
              </a:rPr>
              <a:t>Quand quelqu'un dort, la conscience est absente. </a:t>
            </a:r>
          </a:p>
          <a:p>
            <a:pPr>
              <a:lnSpc>
                <a:spcPct val="80000"/>
              </a:lnSpc>
            </a:pPr>
            <a:r>
              <a:rPr lang="fr-FR" sz="2400" dirty="0" smtClean="0">
                <a:solidFill>
                  <a:srgbClr val="FFFFFF"/>
                </a:solidFill>
              </a:rPr>
              <a:t>Pour cette raison « les morts ne </a:t>
            </a:r>
            <a:r>
              <a:rPr lang="fr-FR" sz="2400" dirty="0" err="1" smtClean="0">
                <a:solidFill>
                  <a:srgbClr val="FFFFFF"/>
                </a:solidFill>
              </a:rPr>
              <a:t>connaîssent</a:t>
            </a:r>
            <a:r>
              <a:rPr lang="fr-FR" sz="2400" dirty="0" smtClean="0">
                <a:solidFill>
                  <a:srgbClr val="FFFFFF"/>
                </a:solidFill>
              </a:rPr>
              <a:t> rien ». </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8952257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4578" name="Rectangle 2"/>
          <p:cNvSpPr>
            <a:spLocks noGrp="1" noChangeArrowheads="1"/>
          </p:cNvSpPr>
          <p:nvPr>
            <p:ph type="title"/>
          </p:nvPr>
        </p:nvSpPr>
        <p:spPr/>
        <p:txBody>
          <a:bodyPr>
            <a:normAutofit fontScale="90000"/>
          </a:bodyPr>
          <a:lstStyle/>
          <a:p>
            <a:r>
              <a:rPr lang="fr-FR" sz="4000" dirty="0" smtClean="0">
                <a:solidFill>
                  <a:srgbClr val="FFFFFF"/>
                </a:solidFill>
              </a:rPr>
              <a:t>2. Pendant le sommeil, les pensées conscientes cessent. (Psaumes 146.4)</a:t>
            </a:r>
            <a:endParaRPr lang="fr-FR" sz="4000" dirty="0">
              <a:solidFill>
                <a:srgbClr val="FFFFFF"/>
              </a:solidFill>
            </a:endParaRPr>
          </a:p>
        </p:txBody>
      </p:sp>
      <p:sp>
        <p:nvSpPr>
          <p:cNvPr id="24579" name="Rectangle 3"/>
          <p:cNvSpPr>
            <a:spLocks noGrp="1" noChangeArrowheads="1"/>
          </p:cNvSpPr>
          <p:nvPr>
            <p:ph type="body" sz="half" idx="2"/>
          </p:nvPr>
        </p:nvSpPr>
        <p:spPr>
          <a:xfrm>
            <a:off x="526381" y="2156489"/>
            <a:ext cx="5611659" cy="4302125"/>
          </a:xfrm>
        </p:spPr>
        <p:txBody>
          <a:bodyPr>
            <a:normAutofit/>
          </a:bodyPr>
          <a:lstStyle/>
          <a:p>
            <a:pPr algn="just">
              <a:lnSpc>
                <a:spcPct val="90000"/>
              </a:lnSpc>
            </a:pPr>
            <a:r>
              <a:rPr lang="fr-FR" sz="2400" dirty="0" smtClean="0">
                <a:solidFill>
                  <a:srgbClr val="FFFFFF"/>
                </a:solidFill>
              </a:rPr>
              <a:t>Les morts ne pensent pas et ne peuvent pas avoir une influence sur les vivants. </a:t>
            </a:r>
          </a:p>
          <a:p>
            <a:pPr algn="just">
              <a:lnSpc>
                <a:spcPct val="90000"/>
              </a:lnSpc>
            </a:pPr>
            <a:r>
              <a:rPr lang="fr-FR" sz="2400" dirty="0" smtClean="0">
                <a:solidFill>
                  <a:srgbClr val="FFFFFF"/>
                </a:solidFill>
              </a:rPr>
              <a:t>Ainsi, ils ne peuvent pas parler, entendre ou répondre les appels humains. </a:t>
            </a:r>
          </a:p>
          <a:p>
            <a:pPr algn="just">
              <a:lnSpc>
                <a:spcPct val="90000"/>
              </a:lnSpc>
            </a:pPr>
            <a:r>
              <a:rPr lang="fr-FR" sz="2400" dirty="0" smtClean="0">
                <a:solidFill>
                  <a:srgbClr val="FFFFFF"/>
                </a:solidFill>
              </a:rPr>
              <a:t>Il n'y a pas de contact possible entre les morts et les vivants.</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7670258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5602" name="Rectangle 2"/>
          <p:cNvSpPr>
            <a:spLocks noGrp="1" noChangeArrowheads="1"/>
          </p:cNvSpPr>
          <p:nvPr>
            <p:ph type="title"/>
          </p:nvPr>
        </p:nvSpPr>
        <p:spPr/>
        <p:txBody>
          <a:bodyPr>
            <a:noAutofit/>
          </a:bodyPr>
          <a:lstStyle/>
          <a:p>
            <a:r>
              <a:rPr lang="fr-FR" sz="4000" dirty="0" smtClean="0">
                <a:solidFill>
                  <a:srgbClr val="FFFFFF"/>
                </a:solidFill>
              </a:rPr>
              <a:t>3. Le sommeil met fi n aux activités </a:t>
            </a:r>
            <a:br>
              <a:rPr lang="fr-FR" sz="4000" dirty="0" smtClean="0">
                <a:solidFill>
                  <a:srgbClr val="FFFFFF"/>
                </a:solidFill>
              </a:rPr>
            </a:br>
            <a:r>
              <a:rPr lang="fr-FR" sz="4000" dirty="0" smtClean="0">
                <a:solidFill>
                  <a:srgbClr val="FFFFFF"/>
                </a:solidFill>
              </a:rPr>
              <a:t>du jour. (Ecclésiaste 9.10)</a:t>
            </a:r>
            <a:endParaRPr lang="fr-FR" sz="4000" dirty="0">
              <a:solidFill>
                <a:srgbClr val="FFFFFF"/>
              </a:solidFill>
            </a:endParaRPr>
          </a:p>
        </p:txBody>
      </p:sp>
      <p:sp>
        <p:nvSpPr>
          <p:cNvPr id="25603" name="Rectangle 3"/>
          <p:cNvSpPr>
            <a:spLocks noGrp="1" noChangeArrowheads="1"/>
          </p:cNvSpPr>
          <p:nvPr>
            <p:ph type="body" sz="half" idx="1"/>
          </p:nvPr>
        </p:nvSpPr>
        <p:spPr>
          <a:xfrm>
            <a:off x="457200" y="2187756"/>
            <a:ext cx="7232112" cy="4302125"/>
          </a:xfrm>
        </p:spPr>
        <p:txBody>
          <a:bodyPr>
            <a:normAutofit/>
          </a:bodyPr>
          <a:lstStyle/>
          <a:p>
            <a:pPr>
              <a:lnSpc>
                <a:spcPct val="90000"/>
              </a:lnSpc>
            </a:pPr>
            <a:r>
              <a:rPr lang="fr-FR" sz="2400" dirty="0" smtClean="0">
                <a:solidFill>
                  <a:srgbClr val="FFFFFF"/>
                </a:solidFill>
              </a:rPr>
              <a:t>Les morts ont finalisé leurs activités sur cette terre. </a:t>
            </a:r>
          </a:p>
          <a:p>
            <a:pPr>
              <a:lnSpc>
                <a:spcPct val="90000"/>
              </a:lnSpc>
            </a:pPr>
            <a:r>
              <a:rPr lang="fr-FR" sz="2400" dirty="0" smtClean="0">
                <a:solidFill>
                  <a:srgbClr val="FFFFFF"/>
                </a:solidFill>
              </a:rPr>
              <a:t>Il ne se trouvent ni dans un bon endroit, au service de Dieu, ni dans un mauvais endroit où ils seraient punis. </a:t>
            </a:r>
          </a:p>
          <a:p>
            <a:pPr>
              <a:lnSpc>
                <a:spcPct val="90000"/>
              </a:lnSpc>
            </a:pPr>
            <a:r>
              <a:rPr lang="fr-FR" sz="2400" dirty="0" smtClean="0">
                <a:solidFill>
                  <a:srgbClr val="FFFFFF"/>
                </a:solidFill>
              </a:rPr>
              <a:t>Ils se reposent juste.</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95015665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6626" name="Rectangle 2"/>
          <p:cNvSpPr>
            <a:spLocks noGrp="1" noChangeArrowheads="1"/>
          </p:cNvSpPr>
          <p:nvPr>
            <p:ph type="title"/>
          </p:nvPr>
        </p:nvSpPr>
        <p:spPr>
          <a:xfrm>
            <a:off x="457200" y="628985"/>
            <a:ext cx="8229600" cy="1143000"/>
          </a:xfrm>
        </p:spPr>
        <p:txBody>
          <a:bodyPr>
            <a:noAutofit/>
          </a:bodyPr>
          <a:lstStyle/>
          <a:p>
            <a:r>
              <a:rPr lang="fr-FR" sz="3600" dirty="0" smtClean="0">
                <a:solidFill>
                  <a:schemeClr val="bg1"/>
                </a:solidFill>
              </a:rPr>
              <a:t>4. Le sommeil nous sépare de ceux</a:t>
            </a:r>
            <a:br>
              <a:rPr lang="fr-FR" sz="3600" dirty="0" smtClean="0">
                <a:solidFill>
                  <a:schemeClr val="bg1"/>
                </a:solidFill>
              </a:rPr>
            </a:br>
            <a:r>
              <a:rPr lang="fr-FR" sz="3600" dirty="0" smtClean="0">
                <a:solidFill>
                  <a:schemeClr val="bg1"/>
                </a:solidFill>
              </a:rPr>
              <a:t>qui sont éveillés et de leurs activités.</a:t>
            </a:r>
            <a:br>
              <a:rPr lang="fr-FR" sz="3600" dirty="0" smtClean="0">
                <a:solidFill>
                  <a:schemeClr val="bg1"/>
                </a:solidFill>
              </a:rPr>
            </a:br>
            <a:r>
              <a:rPr lang="fr-FR" sz="3600" dirty="0" smtClean="0">
                <a:solidFill>
                  <a:schemeClr val="bg1"/>
                </a:solidFill>
              </a:rPr>
              <a:t>(Ecclésiaste 9.6)</a:t>
            </a:r>
            <a:endParaRPr lang="fr-FR" sz="3600" dirty="0">
              <a:solidFill>
                <a:schemeClr val="bg1"/>
              </a:solidFill>
            </a:endParaRPr>
          </a:p>
        </p:txBody>
      </p:sp>
      <p:sp>
        <p:nvSpPr>
          <p:cNvPr id="26627" name="Rectangle 3"/>
          <p:cNvSpPr>
            <a:spLocks noGrp="1" noChangeArrowheads="1"/>
          </p:cNvSpPr>
          <p:nvPr>
            <p:ph type="body" sz="half" idx="2"/>
          </p:nvPr>
        </p:nvSpPr>
        <p:spPr>
          <a:xfrm>
            <a:off x="457200" y="4780360"/>
            <a:ext cx="8229600" cy="1500735"/>
          </a:xfrm>
        </p:spPr>
        <p:txBody>
          <a:bodyPr>
            <a:normAutofit/>
          </a:bodyPr>
          <a:lstStyle/>
          <a:p>
            <a:r>
              <a:rPr lang="fr-FR" sz="2400" dirty="0" smtClean="0">
                <a:solidFill>
                  <a:schemeClr val="bg1"/>
                </a:solidFill>
              </a:rPr>
              <a:t>Les morts ne savent pas si nous les adorons ou si nous essayons de nous communiquer avec eux. </a:t>
            </a:r>
          </a:p>
          <a:p>
            <a:r>
              <a:rPr lang="fr-FR" sz="2400" dirty="0" smtClean="0">
                <a:solidFill>
                  <a:schemeClr val="bg1"/>
                </a:solidFill>
              </a:rPr>
              <a:t>Ils ne peuvent pas nous aider à résoudre nos problèmes.</a:t>
            </a:r>
            <a:endParaRPr lang="fr-FR" sz="2400" dirty="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10581070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fr-FR" sz="4800" dirty="0" smtClean="0">
                <a:solidFill>
                  <a:schemeClr val="bg1"/>
                </a:solidFill>
              </a:rPr>
              <a:t>Qu’y a-t-il après la mort ?</a:t>
            </a:r>
            <a:endParaRPr lang="fr-FR"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fr-FR" dirty="0" smtClean="0">
                <a:solidFill>
                  <a:srgbClr val="FFFFFF"/>
                </a:solidFill>
              </a:rPr>
              <a:t>Sujet 9</a:t>
            </a:r>
            <a:endParaRPr lang="fr-FR"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
        <p:nvSpPr>
          <p:cNvPr id="10"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06592740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7650" name="Rectangle 2"/>
          <p:cNvSpPr>
            <a:spLocks noGrp="1" noChangeArrowheads="1"/>
          </p:cNvSpPr>
          <p:nvPr>
            <p:ph type="title"/>
          </p:nvPr>
        </p:nvSpPr>
        <p:spPr/>
        <p:txBody>
          <a:bodyPr>
            <a:normAutofit fontScale="90000"/>
          </a:bodyPr>
          <a:lstStyle/>
          <a:p>
            <a:r>
              <a:rPr lang="fr-FR" sz="4000" dirty="0" smtClean="0">
                <a:solidFill>
                  <a:srgbClr val="FFFFFF"/>
                </a:solidFill>
              </a:rPr>
              <a:t>5. Le sommeil normal rend inactives les</a:t>
            </a:r>
            <a:br>
              <a:rPr lang="fr-FR" sz="4000" dirty="0" smtClean="0">
                <a:solidFill>
                  <a:srgbClr val="FFFFFF"/>
                </a:solidFill>
              </a:rPr>
            </a:br>
            <a:r>
              <a:rPr lang="fr-FR" sz="4000" dirty="0" smtClean="0">
                <a:solidFill>
                  <a:srgbClr val="FFFFFF"/>
                </a:solidFill>
              </a:rPr>
              <a:t>émotions conscientes. (Ecclésiaste 9.6)</a:t>
            </a:r>
            <a:endParaRPr lang="fr-FR" sz="4000" dirty="0">
              <a:solidFill>
                <a:srgbClr val="FFFFFF"/>
              </a:solidFill>
            </a:endParaRPr>
          </a:p>
        </p:txBody>
      </p:sp>
      <p:sp>
        <p:nvSpPr>
          <p:cNvPr id="27651" name="Rectangle 3"/>
          <p:cNvSpPr>
            <a:spLocks noGrp="1" noChangeArrowheads="1"/>
          </p:cNvSpPr>
          <p:nvPr>
            <p:ph type="body" sz="half" idx="2"/>
          </p:nvPr>
        </p:nvSpPr>
        <p:spPr>
          <a:xfrm>
            <a:off x="457201" y="2088231"/>
            <a:ext cx="8229599" cy="1762353"/>
          </a:xfrm>
        </p:spPr>
        <p:txBody>
          <a:bodyPr>
            <a:normAutofit/>
          </a:bodyPr>
          <a:lstStyle/>
          <a:p>
            <a:r>
              <a:rPr lang="fr-FR" sz="2400" dirty="0" smtClean="0">
                <a:solidFill>
                  <a:srgbClr val="FFFFFF"/>
                </a:solidFill>
              </a:rPr>
              <a:t>Les morts ne souffrent pas, ne se plaignent pas ni peuvent être affectés par nos larmes ou pétitions. </a:t>
            </a:r>
          </a:p>
          <a:p>
            <a:r>
              <a:rPr lang="fr-FR" sz="2400" dirty="0" smtClean="0">
                <a:solidFill>
                  <a:srgbClr val="FFFFFF"/>
                </a:solidFill>
              </a:rPr>
              <a:t>Pour cette raison, ils ne peuvent répondre à personne.</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4132749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8674" name="Rectangle 2"/>
          <p:cNvSpPr>
            <a:spLocks noGrp="1" noChangeArrowheads="1"/>
          </p:cNvSpPr>
          <p:nvPr>
            <p:ph type="title"/>
          </p:nvPr>
        </p:nvSpPr>
        <p:spPr>
          <a:xfrm>
            <a:off x="289119" y="533399"/>
            <a:ext cx="5565143" cy="2333151"/>
          </a:xfrm>
        </p:spPr>
        <p:txBody>
          <a:bodyPr>
            <a:normAutofit fontScale="90000"/>
          </a:bodyPr>
          <a:lstStyle/>
          <a:p>
            <a:r>
              <a:rPr lang="fr-FR" sz="4000" dirty="0" smtClean="0">
                <a:solidFill>
                  <a:srgbClr val="FFFFFF"/>
                </a:solidFill>
              </a:rPr>
              <a:t>6. Pendant le sommeil, les êtres humains ne louent pas Dieu. (Psaumes 115.17)</a:t>
            </a:r>
            <a:endParaRPr lang="fr-FR" sz="4000" dirty="0">
              <a:solidFill>
                <a:srgbClr val="FFFFFF"/>
              </a:solidFill>
            </a:endParaRPr>
          </a:p>
        </p:txBody>
      </p:sp>
      <p:sp>
        <p:nvSpPr>
          <p:cNvPr id="28675" name="Rectangle 3"/>
          <p:cNvSpPr>
            <a:spLocks noGrp="1" noChangeArrowheads="1"/>
          </p:cNvSpPr>
          <p:nvPr>
            <p:ph type="body" sz="half" idx="1"/>
          </p:nvPr>
        </p:nvSpPr>
        <p:spPr>
          <a:xfrm>
            <a:off x="320650" y="3125996"/>
            <a:ext cx="6179322" cy="2622579"/>
          </a:xfrm>
        </p:spPr>
        <p:txBody>
          <a:bodyPr>
            <a:normAutofit/>
          </a:bodyPr>
          <a:lstStyle/>
          <a:p>
            <a:r>
              <a:rPr lang="fr-FR" sz="2400" dirty="0" smtClean="0">
                <a:solidFill>
                  <a:srgbClr val="FFFFFF"/>
                </a:solidFill>
              </a:rPr>
              <a:t>Les morts ne sont pas au ciel, chantant et adorant Dieu ; ils ne sont pas en enfer souffrant un tourment éternel. </a:t>
            </a:r>
          </a:p>
          <a:p>
            <a:r>
              <a:rPr lang="fr-FR" sz="2400" dirty="0" smtClean="0">
                <a:solidFill>
                  <a:srgbClr val="FFFFFF"/>
                </a:solidFill>
              </a:rPr>
              <a:t>Ils sont inconscients, comme s'ils dormaient.</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05528803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519745"/>
            <a:ext cx="8229600" cy="1143000"/>
          </a:xfrm>
        </p:spPr>
        <p:txBody>
          <a:bodyPr>
            <a:normAutofit fontScale="90000"/>
          </a:bodyPr>
          <a:lstStyle/>
          <a:p>
            <a:r>
              <a:rPr lang="fr-FR" sz="4000" dirty="0" smtClean="0">
                <a:solidFill>
                  <a:srgbClr val="FFFFFF"/>
                </a:solidFill>
              </a:rPr>
              <a:t>7. Le sommeil suppose un réveil.</a:t>
            </a:r>
            <a:br>
              <a:rPr lang="fr-FR" sz="4000" dirty="0" smtClean="0">
                <a:solidFill>
                  <a:srgbClr val="FFFFFF"/>
                </a:solidFill>
              </a:rPr>
            </a:br>
            <a:r>
              <a:rPr lang="fr-FR" sz="4000" dirty="0" smtClean="0">
                <a:solidFill>
                  <a:srgbClr val="FFFFFF"/>
                </a:solidFill>
              </a:rPr>
              <a:t> (Jean 5.28-29)</a:t>
            </a:r>
            <a:endParaRPr lang="fr-FR" sz="4000" dirty="0">
              <a:solidFill>
                <a:srgbClr val="FFFFFF"/>
              </a:solidFill>
            </a:endParaRPr>
          </a:p>
        </p:txBody>
      </p:sp>
      <p:sp>
        <p:nvSpPr>
          <p:cNvPr id="18435" name="Rectangle 3"/>
          <p:cNvSpPr>
            <a:spLocks noGrp="1" noChangeArrowheads="1"/>
          </p:cNvSpPr>
          <p:nvPr>
            <p:ph type="body" sz="half" idx="2"/>
          </p:nvPr>
        </p:nvSpPr>
        <p:spPr>
          <a:xfrm>
            <a:off x="4648200" y="1883420"/>
            <a:ext cx="4038600" cy="4302125"/>
          </a:xfrm>
        </p:spPr>
        <p:txBody>
          <a:bodyPr>
            <a:noAutofit/>
          </a:bodyPr>
          <a:lstStyle/>
          <a:p>
            <a:r>
              <a:rPr lang="fr-FR" sz="2400" dirty="0" smtClean="0">
                <a:solidFill>
                  <a:srgbClr val="FFFFFF"/>
                </a:solidFill>
              </a:rPr>
              <a:t>Tous les morts seront réveillés un jour bien pour :</a:t>
            </a:r>
          </a:p>
          <a:p>
            <a:pPr lvl="1"/>
            <a:r>
              <a:rPr lang="fr-FR" sz="2400" dirty="0" smtClean="0">
                <a:solidFill>
                  <a:srgbClr val="FFFFFF"/>
                </a:solidFill>
              </a:rPr>
              <a:t>La résurrection de la vie</a:t>
            </a:r>
          </a:p>
          <a:p>
            <a:pPr marL="457200" lvl="1" indent="0">
              <a:buNone/>
            </a:pPr>
            <a:r>
              <a:rPr lang="fr-FR" sz="2400" b="1" dirty="0" smtClean="0">
                <a:solidFill>
                  <a:srgbClr val="FFFFFF"/>
                </a:solidFill>
              </a:rPr>
              <a:t>ou</a:t>
            </a:r>
          </a:p>
          <a:p>
            <a:pPr lvl="1"/>
            <a:r>
              <a:rPr lang="fr-FR" sz="2400" dirty="0" smtClean="0">
                <a:solidFill>
                  <a:srgbClr val="FFFFFF"/>
                </a:solidFill>
              </a:rPr>
              <a:t>la résurrection de la condamnation.</a:t>
            </a:r>
          </a:p>
          <a:p>
            <a:pPr lvl="1">
              <a:buFont typeface="Arial" charset="0"/>
              <a:buChar char="•"/>
            </a:pPr>
            <a:r>
              <a:rPr lang="fr-FR" sz="2400" dirty="0" smtClean="0">
                <a:solidFill>
                  <a:srgbClr val="FFFFFF"/>
                </a:solidFill>
              </a:rPr>
              <a:t>La résurrection est la restauration de la vie, après la mort, y compris de l'essence de leur être et de leur personnalité.</a:t>
            </a:r>
            <a:endParaRPr lang="fr-FR" sz="2400" dirty="0">
              <a:solidFill>
                <a:srgbClr val="FFFFFF"/>
              </a:solidFill>
            </a:endParaRPr>
          </a:p>
        </p:txBody>
      </p:sp>
      <p:pic>
        <p:nvPicPr>
          <p:cNvPr id="3" name="Imagen 2" descr="ThinkstockPhotos-15215883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382" y="2539748"/>
            <a:ext cx="4185508" cy="3126893"/>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38065815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449205" y="1324500"/>
            <a:ext cx="5081234" cy="1740881"/>
          </a:xfrm>
        </p:spPr>
        <p:txBody>
          <a:bodyPr>
            <a:noAutofit/>
          </a:bodyPr>
          <a:lstStyle/>
          <a:p>
            <a:r>
              <a:rPr lang="en-US" sz="4400" dirty="0">
                <a:solidFill>
                  <a:srgbClr val="FFFFFF"/>
                </a:solidFill>
              </a:rPr>
              <a:t>L'ESPOIR DE LA RÉSURRECTION</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La promesse de sa venue</a:t>
            </a:r>
            <a:endParaRPr lang="fr-FR" dirty="0">
              <a:solidFill>
                <a:srgbClr val="FFFFFF"/>
              </a:solidFill>
            </a:endParaRPr>
          </a:p>
        </p:txBody>
      </p:sp>
      <p:sp>
        <p:nvSpPr>
          <p:cNvPr id="3" name="Marcador de contenido 2"/>
          <p:cNvSpPr>
            <a:spLocks noGrp="1"/>
          </p:cNvSpPr>
          <p:nvPr>
            <p:ph idx="1"/>
          </p:nvPr>
        </p:nvSpPr>
        <p:spPr>
          <a:xfrm>
            <a:off x="457200" y="1600201"/>
            <a:ext cx="8229600" cy="3028694"/>
          </a:xfrm>
        </p:spPr>
        <p:txBody>
          <a:bodyPr>
            <a:normAutofit/>
          </a:bodyPr>
          <a:lstStyle/>
          <a:p>
            <a:pPr algn="just"/>
            <a:r>
              <a:rPr lang="fr-FR" sz="2500" dirty="0" smtClean="0">
                <a:solidFill>
                  <a:srgbClr val="FFFFFF"/>
                </a:solidFill>
              </a:rPr>
              <a:t>« Que votre </a:t>
            </a:r>
            <a:r>
              <a:rPr lang="fr-FR" sz="2500" dirty="0" err="1" smtClean="0">
                <a:solidFill>
                  <a:srgbClr val="FFFFFF"/>
                </a:solidFill>
              </a:rPr>
              <a:t>coeur</a:t>
            </a:r>
            <a:r>
              <a:rPr lang="fr-FR" sz="2500" dirty="0" smtClean="0">
                <a:solidFill>
                  <a:srgbClr val="FFFFFF"/>
                </a:solidFill>
              </a:rPr>
              <a:t> ne se trouble point. Croyez en Dieu, et croyez en moi. Il y a plusieurs demeures dans la maison de mon Père. Si cela n'était pas, je vous l'aurais dit. Je vais vous préparer une place. Et, lorsque je m'en serai allé, et que je vous aurai préparé une place, je reviendrai, et je vous prendrai avec moi, afin que là où je suis vous y soyez aussi. » (Jean 14.1-3)</a:t>
            </a:r>
            <a:endParaRPr lang="fr-FR" sz="25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5885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20018"/>
            <a:ext cx="8229600" cy="1143000"/>
          </a:xfrm>
        </p:spPr>
        <p:txBody>
          <a:bodyPr/>
          <a:lstStyle/>
          <a:p>
            <a:r>
              <a:rPr lang="fr-FR" dirty="0" smtClean="0">
                <a:solidFill>
                  <a:srgbClr val="FFFFFF"/>
                </a:solidFill>
              </a:rPr>
              <a:t>La certitude de la résurrection</a:t>
            </a:r>
            <a:endParaRPr lang="fr-FR" dirty="0">
              <a:solidFill>
                <a:srgbClr val="FFFFFF"/>
              </a:solidFill>
            </a:endParaRPr>
          </a:p>
        </p:txBody>
      </p:sp>
      <p:sp>
        <p:nvSpPr>
          <p:cNvPr id="3" name="Marcador de contenido 2"/>
          <p:cNvSpPr>
            <a:spLocks noGrp="1"/>
          </p:cNvSpPr>
          <p:nvPr>
            <p:ph idx="1"/>
          </p:nvPr>
        </p:nvSpPr>
        <p:spPr>
          <a:xfrm>
            <a:off x="511820" y="1463650"/>
            <a:ext cx="8009151" cy="4525963"/>
          </a:xfrm>
        </p:spPr>
        <p:txBody>
          <a:bodyPr>
            <a:normAutofit/>
          </a:bodyPr>
          <a:lstStyle/>
          <a:p>
            <a:pPr marL="0" indent="0" algn="just">
              <a:buNone/>
            </a:pPr>
            <a:r>
              <a:rPr lang="fr-FR" sz="2400" dirty="0" smtClean="0">
                <a:solidFill>
                  <a:srgbClr val="FFFFFF"/>
                </a:solidFill>
              </a:rPr>
              <a:t>« Et si Christ n'est pas ressuscité, notre prédication est donc vaine, et votre foi aussi est vaine. Il se trouve même que nous sommes de faux témoins à l'égard de Dieu, puisque nous avons témoigné contre Dieu qu'il a ressuscité Christ, tandis qu'il ne l'aurait pas ressuscité, si les morts ne ressuscitent point. Car si les morts ne ressuscitent point, Christ non plus n'est pas ressuscité. Et si Christ n'est pas ressuscité, votre foi est vaine, vous êtes encore dans vos péchés. » (1 Corinthiens 15.14-17)</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978863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102" name="Rectangle 6"/>
          <p:cNvSpPr>
            <a:spLocks noGrp="1" noChangeArrowheads="1"/>
          </p:cNvSpPr>
          <p:nvPr>
            <p:ph idx="1"/>
          </p:nvPr>
        </p:nvSpPr>
        <p:spPr>
          <a:xfrm>
            <a:off x="468312" y="1557338"/>
            <a:ext cx="5096320" cy="4897437"/>
          </a:xfrm>
        </p:spPr>
        <p:txBody>
          <a:bodyPr>
            <a:normAutofit/>
          </a:bodyPr>
          <a:lstStyle/>
          <a:p>
            <a:pPr>
              <a:lnSpc>
                <a:spcPct val="90000"/>
              </a:lnSpc>
            </a:pPr>
            <a:r>
              <a:rPr lang="fr-FR" sz="2400" dirty="0" smtClean="0">
                <a:solidFill>
                  <a:schemeClr val="bg1"/>
                </a:solidFill>
              </a:rPr>
              <a:t>Les gardiens de la tombe </a:t>
            </a:r>
          </a:p>
          <a:p>
            <a:pPr marL="0" indent="0">
              <a:lnSpc>
                <a:spcPct val="90000"/>
              </a:lnSpc>
              <a:buNone/>
            </a:pPr>
            <a:r>
              <a:rPr lang="fr-FR" sz="2400" dirty="0" smtClean="0">
                <a:solidFill>
                  <a:schemeClr val="bg1"/>
                </a:solidFill>
              </a:rPr>
              <a:t>     (Matthieu 28.4)</a:t>
            </a:r>
          </a:p>
          <a:p>
            <a:pPr>
              <a:lnSpc>
                <a:spcPct val="90000"/>
              </a:lnSpc>
            </a:pPr>
            <a:r>
              <a:rPr lang="fr-FR" sz="2400" dirty="0" smtClean="0">
                <a:solidFill>
                  <a:schemeClr val="bg1"/>
                </a:solidFill>
              </a:rPr>
              <a:t>Les femmes qui allaient l'embaumer (v. 9, 10)</a:t>
            </a:r>
          </a:p>
          <a:p>
            <a:pPr>
              <a:lnSpc>
                <a:spcPct val="90000"/>
              </a:lnSpc>
            </a:pPr>
            <a:r>
              <a:rPr lang="fr-FR" sz="2400" dirty="0" smtClean="0">
                <a:solidFill>
                  <a:schemeClr val="bg1"/>
                </a:solidFill>
              </a:rPr>
              <a:t>Marie de </a:t>
            </a:r>
            <a:r>
              <a:rPr lang="fr-FR" sz="2400" dirty="0" err="1" smtClean="0">
                <a:solidFill>
                  <a:schemeClr val="bg1"/>
                </a:solidFill>
              </a:rPr>
              <a:t>Magdala</a:t>
            </a:r>
            <a:r>
              <a:rPr lang="fr-FR" sz="2400" dirty="0" smtClean="0">
                <a:solidFill>
                  <a:schemeClr val="bg1"/>
                </a:solidFill>
              </a:rPr>
              <a:t> </a:t>
            </a:r>
          </a:p>
          <a:p>
            <a:pPr marL="0" indent="0">
              <a:lnSpc>
                <a:spcPct val="90000"/>
              </a:lnSpc>
              <a:buNone/>
            </a:pPr>
            <a:r>
              <a:rPr lang="fr-FR" sz="2400" dirty="0" smtClean="0">
                <a:solidFill>
                  <a:schemeClr val="bg1"/>
                </a:solidFill>
              </a:rPr>
              <a:t>     (Jean 20.11-18)</a:t>
            </a:r>
          </a:p>
          <a:p>
            <a:pPr>
              <a:lnSpc>
                <a:spcPct val="90000"/>
              </a:lnSpc>
            </a:pPr>
            <a:r>
              <a:rPr lang="fr-FR" sz="2400" dirty="0" smtClean="0">
                <a:solidFill>
                  <a:schemeClr val="bg1"/>
                </a:solidFill>
              </a:rPr>
              <a:t>Simon Pierre </a:t>
            </a:r>
          </a:p>
          <a:p>
            <a:pPr marL="0" indent="0">
              <a:lnSpc>
                <a:spcPct val="90000"/>
              </a:lnSpc>
              <a:buNone/>
            </a:pPr>
            <a:r>
              <a:rPr lang="fr-FR" sz="2400" dirty="0" smtClean="0">
                <a:solidFill>
                  <a:schemeClr val="bg1"/>
                </a:solidFill>
              </a:rPr>
              <a:t>     (Luc 24.34 ; 1 Corinthiens 15.5)</a:t>
            </a:r>
          </a:p>
          <a:p>
            <a:pPr>
              <a:lnSpc>
                <a:spcPct val="90000"/>
              </a:lnSpc>
            </a:pPr>
            <a:r>
              <a:rPr lang="fr-FR" sz="2400" dirty="0" smtClean="0">
                <a:solidFill>
                  <a:schemeClr val="bg1"/>
                </a:solidFill>
              </a:rPr>
              <a:t>Deux disciples sur la voie d'Emmaüs (Luc 24.13-31 ; Marc 16.12, 13)</a:t>
            </a:r>
            <a:endParaRPr lang="fr-FR" sz="2400" dirty="0">
              <a:solidFill>
                <a:schemeClr val="bg1"/>
              </a:solidFill>
            </a:endParaRPr>
          </a:p>
        </p:txBody>
      </p:sp>
      <p:sp>
        <p:nvSpPr>
          <p:cNvPr id="7" name="Título 1"/>
          <p:cNvSpPr txBox="1">
            <a:spLocks/>
          </p:cNvSpPr>
          <p:nvPr/>
        </p:nvSpPr>
        <p:spPr>
          <a:xfrm>
            <a:off x="470855" y="35455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fr-FR" dirty="0" smtClean="0">
                <a:solidFill>
                  <a:srgbClr val="FFFFFF"/>
                </a:solidFill>
              </a:rPr>
              <a:t>Qui a vu au Jésus ressuscité ?</a:t>
            </a:r>
            <a:endParaRPr lang="fr-FR"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720392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Le temps de la résurrection</a:t>
            </a:r>
            <a:endParaRPr lang="fr-FR"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fr-FR" sz="2500" dirty="0" smtClean="0">
                <a:solidFill>
                  <a:srgbClr val="FFFFFF"/>
                </a:solidFill>
              </a:rPr>
              <a:t>« Car le Seigneur lui-même, à un signal donné, à la voix d'un archange, et au son de la trompette de Dieu, descendra du ciel, et les morts en Christ ressusciteront premièrement. Ensuite, nous les vivants, qui serons restés, nous serons tous ensemble enlevés avec eux sur des nuées, à la rencontre du Seigneur dans les airs, et ainsi nous serons toujours avec le Seigneur. » (1 Thessaloniciens 4.16-17)</a:t>
            </a:r>
            <a:endParaRPr lang="fr-FR"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457862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a:xfrm>
            <a:off x="361614" y="1586545"/>
            <a:ext cx="8528055" cy="4525963"/>
          </a:xfrm>
        </p:spPr>
        <p:txBody>
          <a:bodyPr>
            <a:normAutofit/>
          </a:bodyPr>
          <a:lstStyle/>
          <a:p>
            <a:pPr algn="just"/>
            <a:r>
              <a:rPr lang="fr-FR" sz="2400" dirty="0" smtClean="0">
                <a:solidFill>
                  <a:srgbClr val="FFFFFF"/>
                </a:solidFill>
              </a:rPr>
              <a:t>Selon la Bible, l'âme est une partie intrinsèque de l'être humain. L'âme est un être vivant.</a:t>
            </a:r>
          </a:p>
          <a:p>
            <a:pPr algn="just"/>
            <a:r>
              <a:rPr lang="fr-FR" sz="2400" dirty="0" smtClean="0">
                <a:solidFill>
                  <a:srgbClr val="FFFFFF"/>
                </a:solidFill>
              </a:rPr>
              <a:t>Les êtres humains n'ont pas une âme ; ils sont une âme. </a:t>
            </a:r>
          </a:p>
          <a:p>
            <a:pPr algn="just"/>
            <a:r>
              <a:rPr lang="fr-FR" sz="2400" dirty="0" smtClean="0">
                <a:solidFill>
                  <a:srgbClr val="FFFFFF"/>
                </a:solidFill>
              </a:rPr>
              <a:t>Selon la Bible, seul Dieu possède l'immortalité. Les êtres humains recevront l'immortalité quand le Christ retournera sur ce monde. </a:t>
            </a:r>
          </a:p>
          <a:p>
            <a:pPr algn="just"/>
            <a:r>
              <a:rPr lang="fr-FR" sz="2400" dirty="0" smtClean="0">
                <a:solidFill>
                  <a:srgbClr val="FFFFFF"/>
                </a:solidFill>
              </a:rPr>
              <a:t>Jésus a comparé la mort au sommeil parce que lorsque quelqu'un dort, la conscience est absent. Les morts ne peuvent pas communiquer avec les vivants. </a:t>
            </a:r>
          </a:p>
          <a:p>
            <a:pPr algn="just"/>
            <a:r>
              <a:rPr lang="fr-FR" sz="2400" dirty="0" smtClean="0">
                <a:solidFill>
                  <a:srgbClr val="FFFFFF"/>
                </a:solidFill>
              </a:rPr>
              <a:t>Les morts se réveilleront le jour où Jésus retournera sur Terre.</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Une vieille espérance</a:t>
            </a:r>
            <a:endParaRPr lang="fr-FR" dirty="0">
              <a:solidFill>
                <a:srgbClr val="FFFFFF"/>
              </a:solidFill>
            </a:endParaRPr>
          </a:p>
        </p:txBody>
      </p:sp>
      <p:sp>
        <p:nvSpPr>
          <p:cNvPr id="3" name="Marcador de contenido 2"/>
          <p:cNvSpPr>
            <a:spLocks noGrp="1"/>
          </p:cNvSpPr>
          <p:nvPr>
            <p:ph sz="half" idx="1"/>
          </p:nvPr>
        </p:nvSpPr>
        <p:spPr/>
        <p:txBody>
          <a:bodyPr>
            <a:noAutofit/>
          </a:bodyPr>
          <a:lstStyle/>
          <a:p>
            <a:r>
              <a:rPr lang="fr-FR" sz="2400" dirty="0" smtClean="0">
                <a:solidFill>
                  <a:srgbClr val="FFFFFF"/>
                </a:solidFill>
              </a:rPr>
              <a:t>Les Aztèques, un tribu indienne mexicaine, a une tradition selon laquelle le </a:t>
            </a:r>
            <a:r>
              <a:rPr lang="fr-FR" sz="2400" dirty="0" err="1" smtClean="0">
                <a:solidFill>
                  <a:srgbClr val="FFFFFF"/>
                </a:solidFill>
              </a:rPr>
              <a:t>Quetzalcoatl</a:t>
            </a:r>
            <a:r>
              <a:rPr lang="fr-FR" sz="2400" dirty="0" smtClean="0">
                <a:solidFill>
                  <a:srgbClr val="FFFFFF"/>
                </a:solidFill>
              </a:rPr>
              <a:t> le blanc, un dieu bon et gracieux venu sur terre pour enseigner aux gens les arts domestiques, retournerait après de nombreux siècles et les amènerait à une terre qui serait la demeure des dieux, un lieu du plus grand et éternel bonheur.</a:t>
            </a:r>
            <a:endParaRPr lang="fr-FR" sz="2400" dirty="0" smtClean="0">
              <a:solidFill>
                <a:srgbClr val="FFFFFF"/>
              </a:solidFill>
            </a:endParaRPr>
          </a:p>
        </p:txBody>
      </p:sp>
      <p:pic>
        <p:nvPicPr>
          <p:cNvPr id="7" name="Marcador de contenido 6"/>
          <p:cNvPicPr>
            <a:picLocks noGrp="1" noChangeAspect="1"/>
          </p:cNvPicPr>
          <p:nvPr>
            <p:ph sz="half" idx="2"/>
          </p:nvPr>
        </p:nvPicPr>
        <p:blipFill>
          <a:blip r:embed="rId2"/>
          <a:srcRect t="11020" b="11020"/>
          <a:stretch>
            <a:fillRect/>
          </a:stretch>
        </p:blipFill>
        <p:spPr>
          <a:xfrm>
            <a:off x="4716475" y="1600200"/>
            <a:ext cx="4038600" cy="4525963"/>
          </a:xfrm>
          <a:prstGeom prst="rect">
            <a:avLst/>
          </a:prstGeom>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398437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La peur de la mort</a:t>
            </a:r>
            <a:endParaRPr lang="fr-FR" dirty="0">
              <a:solidFill>
                <a:srgbClr val="FFFFFF"/>
              </a:solidFill>
            </a:endParaRPr>
          </a:p>
        </p:txBody>
      </p:sp>
      <p:sp>
        <p:nvSpPr>
          <p:cNvPr id="4" name="Marcador de texto 3"/>
          <p:cNvSpPr>
            <a:spLocks noGrp="1"/>
          </p:cNvSpPr>
          <p:nvPr>
            <p:ph sz="half" idx="2"/>
          </p:nvPr>
        </p:nvSpPr>
        <p:spPr>
          <a:xfrm>
            <a:off x="388173" y="1526820"/>
            <a:ext cx="4326067" cy="2808183"/>
          </a:xfrm>
        </p:spPr>
        <p:txBody>
          <a:bodyPr>
            <a:normAutofit lnSpcReduction="10000"/>
          </a:bodyPr>
          <a:lstStyle/>
          <a:p>
            <a:r>
              <a:rPr lang="fr-FR" sz="2400" dirty="0" smtClean="0">
                <a:solidFill>
                  <a:srgbClr val="FFFFFF"/>
                </a:solidFill>
              </a:rPr>
              <a:t>Cet enfant n’avait pas à avoir peur, mais il hurlait désespérément tandis qu’il s'accrochait à la robe de sa mère et refusait de monter dans l’avion : « Je ne veux pas mourir ! Je ne veux pas mourir ! »</a:t>
            </a:r>
            <a:endParaRPr lang="fr-FR" sz="24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Une vieille espérance</a:t>
            </a:r>
            <a:endParaRPr lang="fr-FR" dirty="0">
              <a:solidFill>
                <a:srgbClr val="FFFFFF"/>
              </a:solidFill>
            </a:endParaRPr>
          </a:p>
        </p:txBody>
      </p:sp>
      <p:sp>
        <p:nvSpPr>
          <p:cNvPr id="3" name="Marcador de contenido 2"/>
          <p:cNvSpPr>
            <a:spLocks noGrp="1"/>
          </p:cNvSpPr>
          <p:nvPr>
            <p:ph sz="half" idx="1"/>
          </p:nvPr>
        </p:nvSpPr>
        <p:spPr/>
        <p:txBody>
          <a:bodyPr>
            <a:normAutofit/>
          </a:bodyPr>
          <a:lstStyle/>
          <a:p>
            <a:r>
              <a:rPr lang="fr-FR" sz="2400" dirty="0" smtClean="0">
                <a:solidFill>
                  <a:srgbClr val="FFFFFF"/>
                </a:solidFill>
              </a:rPr>
              <a:t>Ceci explique l'admiration inspirée par las conquérant espagnols. </a:t>
            </a:r>
          </a:p>
          <a:p>
            <a:r>
              <a:rPr lang="fr-FR" sz="2400" dirty="0" smtClean="0">
                <a:solidFill>
                  <a:srgbClr val="FFFFFF"/>
                </a:solidFill>
              </a:rPr>
              <a:t>Ayant la peau blanche et une barbe, ils étaient considérés comme les descendants du Dieu Blanc.</a:t>
            </a:r>
            <a:endParaRPr lang="fr-FR" sz="2400" dirty="0">
              <a:solidFill>
                <a:srgbClr val="FFFFFF"/>
              </a:solidFill>
            </a:endParaRPr>
          </a:p>
        </p:txBody>
      </p:sp>
      <p:pic>
        <p:nvPicPr>
          <p:cNvPr id="8" name="Marcador de contenido 6"/>
          <p:cNvPicPr>
            <a:picLocks noChangeAspect="1"/>
          </p:cNvPicPr>
          <p:nvPr/>
        </p:nvPicPr>
        <p:blipFill>
          <a:blip r:embed="rId2"/>
          <a:srcRect t="11020" b="11020"/>
          <a:stretch>
            <a:fillRect/>
          </a:stretch>
        </p:blipFill>
        <p:spPr>
          <a:xfrm>
            <a:off x="4716475" y="1600200"/>
            <a:ext cx="4038600" cy="4525963"/>
          </a:xfrm>
          <a:prstGeom prst="rect">
            <a:avLst/>
          </a:prstGeom>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87210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2101090" y="1835784"/>
            <a:ext cx="4820243" cy="4525963"/>
          </a:xfrm>
        </p:spPr>
        <p:txBody>
          <a:bodyPr>
            <a:normAutofit/>
          </a:bodyPr>
          <a:lstStyle/>
          <a:p>
            <a:pPr algn="just"/>
            <a:r>
              <a:rPr lang="fr-FR" sz="2300" dirty="0" smtClean="0">
                <a:solidFill>
                  <a:srgbClr val="FFFFFF"/>
                </a:solidFill>
              </a:rPr>
              <a:t>« Jésus lui dit : Je suis la résurrection et la vie. Celui qui croit en moi vivra, quand même il serait mort. » (Jean 11 : 25) </a:t>
            </a:r>
          </a:p>
          <a:p>
            <a:pPr algn="just"/>
            <a:endParaRPr lang="fr-FR" sz="2300" dirty="0" smtClean="0">
              <a:solidFill>
                <a:srgbClr val="FFFFFF"/>
              </a:solidFill>
            </a:endParaRPr>
          </a:p>
          <a:p>
            <a:pPr algn="just"/>
            <a:r>
              <a:rPr lang="fr-FR" sz="2300" dirty="0" smtClean="0">
                <a:solidFill>
                  <a:srgbClr val="FFFFFF"/>
                </a:solidFill>
              </a:rPr>
              <a:t>Êtes-vous prêt à accepter cette promesse que Jésus vous fait ?</a:t>
            </a:r>
            <a:endParaRPr lang="fr-FR" sz="23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5994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fr-FR" dirty="0" smtClean="0">
                <a:solidFill>
                  <a:srgbClr val="FFFFFF"/>
                </a:solidFill>
              </a:rPr>
              <a:t>L'ombre d’un nouvel ordre mondial</a:t>
            </a:r>
          </a:p>
          <a:p>
            <a:r>
              <a:rPr lang="fr-FR" dirty="0" smtClean="0">
                <a:solidFill>
                  <a:srgbClr val="FFFFFF"/>
                </a:solidFill>
              </a:rPr>
              <a:t>En quête de paix </a:t>
            </a:r>
          </a:p>
          <a:p>
            <a:r>
              <a:rPr lang="fr-FR" dirty="0" smtClean="0">
                <a:solidFill>
                  <a:srgbClr val="FFFFFF"/>
                </a:solidFill>
              </a:rPr>
              <a:t>Une nouvelle tentative d’unité mondiale </a:t>
            </a:r>
          </a:p>
          <a:p>
            <a:r>
              <a:rPr lang="fr-FR" dirty="0" smtClean="0">
                <a:solidFill>
                  <a:srgbClr val="FFFFFF"/>
                </a:solidFill>
              </a:rPr>
              <a:t>Il n’y a pas de temps à perdre</a:t>
            </a:r>
            <a:endParaRPr lang="fr-FR" dirty="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UN NOUVEL ORDRE MONDIAL ?</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
        <p:nvSpPr>
          <p:cNvPr id="13"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31275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La peur de la mort</a:t>
            </a:r>
            <a:endParaRPr lang="fr-FR" dirty="0">
              <a:solidFill>
                <a:srgbClr val="FFFFFF"/>
              </a:solidFill>
            </a:endParaRPr>
          </a:p>
        </p:txBody>
      </p:sp>
      <p:pic>
        <p:nvPicPr>
          <p:cNvPr id="7" name="Marcador de contenido 6"/>
          <p:cNvPicPr>
            <a:picLocks noGrp="1" noChangeAspect="1"/>
          </p:cNvPicPr>
          <p:nvPr>
            <p:ph sz="half" idx="1"/>
          </p:nvPr>
        </p:nvPicPr>
        <p:blipFill>
          <a:blip r:embed="rId3"/>
          <a:srcRect l="22079" r="22079"/>
          <a:stretch>
            <a:fillRect/>
          </a:stretch>
        </p:blipFill>
        <p:spPr>
          <a:xfrm>
            <a:off x="484810" y="1807283"/>
            <a:ext cx="3265694" cy="3659786"/>
          </a:xfrm>
          <a:ln>
            <a:solidFill>
              <a:schemeClr val="bg1">
                <a:lumMod val="95000"/>
              </a:schemeClr>
            </a:solidFill>
          </a:ln>
        </p:spPr>
      </p:pic>
      <p:sp>
        <p:nvSpPr>
          <p:cNvPr id="4" name="Marcador de texto 3"/>
          <p:cNvSpPr>
            <a:spLocks noGrp="1"/>
          </p:cNvSpPr>
          <p:nvPr>
            <p:ph sz="half" idx="2"/>
          </p:nvPr>
        </p:nvSpPr>
        <p:spPr>
          <a:xfrm>
            <a:off x="3993396" y="1792212"/>
            <a:ext cx="4845805" cy="3963511"/>
          </a:xfrm>
        </p:spPr>
        <p:txBody>
          <a:bodyPr>
            <a:normAutofit/>
          </a:bodyPr>
          <a:lstStyle/>
          <a:p>
            <a:pPr algn="just"/>
            <a:r>
              <a:rPr lang="fr-FR" sz="2400" dirty="0" smtClean="0">
                <a:solidFill>
                  <a:srgbClr val="FFFFFF"/>
                </a:solidFill>
              </a:rPr>
              <a:t>Le romancier britannique Julian Barnes n’est plus un enfant. C’est un homme célèbre de soixante-deux ans. </a:t>
            </a:r>
          </a:p>
          <a:p>
            <a:pPr algn="just"/>
            <a:r>
              <a:rPr lang="fr-FR" sz="2400" dirty="0" smtClean="0">
                <a:solidFill>
                  <a:srgbClr val="FFFFFF"/>
                </a:solidFill>
              </a:rPr>
              <a:t>Il vient de publier son dernier ouvrage intitulé </a:t>
            </a:r>
            <a:r>
              <a:rPr lang="fr-FR" sz="2400" i="1" dirty="0" err="1" smtClean="0">
                <a:solidFill>
                  <a:srgbClr val="FFFFFF"/>
                </a:solidFill>
              </a:rPr>
              <a:t>Nothing</a:t>
            </a:r>
            <a:r>
              <a:rPr lang="fr-FR" sz="2400" i="1" dirty="0" smtClean="0">
                <a:solidFill>
                  <a:srgbClr val="FFFFFF"/>
                </a:solidFill>
              </a:rPr>
              <a:t> to </a:t>
            </a:r>
            <a:r>
              <a:rPr lang="fr-FR" sz="2400" i="1" dirty="0" err="1" smtClean="0">
                <a:solidFill>
                  <a:srgbClr val="FFFFFF"/>
                </a:solidFill>
              </a:rPr>
              <a:t>be</a:t>
            </a:r>
            <a:r>
              <a:rPr lang="fr-FR" sz="2400" i="1" dirty="0" smtClean="0">
                <a:solidFill>
                  <a:srgbClr val="FFFFFF"/>
                </a:solidFill>
              </a:rPr>
              <a:t> </a:t>
            </a:r>
            <a:r>
              <a:rPr lang="fr-FR" sz="2400" i="1" dirty="0" err="1" smtClean="0">
                <a:solidFill>
                  <a:srgbClr val="FFFFFF"/>
                </a:solidFill>
              </a:rPr>
              <a:t>Frightened</a:t>
            </a:r>
            <a:r>
              <a:rPr lang="fr-FR" sz="2400" i="1" dirty="0" smtClean="0">
                <a:solidFill>
                  <a:srgbClr val="FFFFFF"/>
                </a:solidFill>
              </a:rPr>
              <a:t> of </a:t>
            </a:r>
            <a:r>
              <a:rPr lang="fr-FR" sz="2400" dirty="0" smtClean="0">
                <a:solidFill>
                  <a:srgbClr val="FFFFFF"/>
                </a:solidFill>
              </a:rPr>
              <a:t>[Rien à craindre]. L’on pourrait dire que l’</a:t>
            </a:r>
            <a:r>
              <a:rPr lang="fr-FR" sz="2400" dirty="0" err="1" smtClean="0">
                <a:solidFill>
                  <a:srgbClr val="FFFFFF"/>
                </a:solidFill>
              </a:rPr>
              <a:t>oeuvre</a:t>
            </a:r>
            <a:r>
              <a:rPr lang="fr-FR" sz="2400" dirty="0" smtClean="0">
                <a:solidFill>
                  <a:srgbClr val="FFFFFF"/>
                </a:solidFill>
              </a:rPr>
              <a:t> est un sanglot d’adulte devant la mort.</a:t>
            </a:r>
            <a:endParaRPr lang="fr-FR" sz="24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22772"/>
            <a:ext cx="8229600" cy="1143000"/>
          </a:xfrm>
        </p:spPr>
        <p:txBody>
          <a:bodyPr>
            <a:normAutofit/>
          </a:bodyPr>
          <a:lstStyle/>
          <a:p>
            <a:r>
              <a:rPr lang="fr-FR" dirty="0" smtClean="0">
                <a:solidFill>
                  <a:srgbClr val="FFFFFF"/>
                </a:solidFill>
              </a:rPr>
              <a:t>La peur de la mort</a:t>
            </a:r>
            <a:endParaRPr lang="fr-FR" dirty="0">
              <a:solidFill>
                <a:srgbClr val="FFFFFF"/>
              </a:solidFill>
            </a:endParaRPr>
          </a:p>
        </p:txBody>
      </p:sp>
      <p:sp>
        <p:nvSpPr>
          <p:cNvPr id="4" name="Marcador de texto 3"/>
          <p:cNvSpPr>
            <a:spLocks noGrp="1"/>
          </p:cNvSpPr>
          <p:nvPr>
            <p:ph sz="half" idx="2"/>
          </p:nvPr>
        </p:nvSpPr>
        <p:spPr>
          <a:xfrm>
            <a:off x="457200" y="1324080"/>
            <a:ext cx="8229600" cy="4525963"/>
          </a:xfrm>
        </p:spPr>
        <p:txBody>
          <a:bodyPr>
            <a:noAutofit/>
          </a:bodyPr>
          <a:lstStyle/>
          <a:p>
            <a:pPr algn="just"/>
            <a:r>
              <a:rPr lang="fr-FR" sz="2400" dirty="0" smtClean="0">
                <a:solidFill>
                  <a:srgbClr val="FFFFFF"/>
                </a:solidFill>
              </a:rPr>
              <a:t>Dans son dernier livre, l’auteur déclare que la mort est la disparition de quelque chose à quoi nous nous attachons mais qui, en réalité, n’existe pas. </a:t>
            </a:r>
          </a:p>
          <a:p>
            <a:pPr algn="just"/>
            <a:r>
              <a:rPr lang="fr-FR" sz="2400" dirty="0" smtClean="0">
                <a:solidFill>
                  <a:srgbClr val="FFFFFF"/>
                </a:solidFill>
              </a:rPr>
              <a:t>Par conséquent, la peur de la mort n’a pas de sens ; c’est la peur du néant. </a:t>
            </a:r>
          </a:p>
          <a:p>
            <a:pPr algn="just"/>
            <a:r>
              <a:rPr lang="fr-FR" sz="2400" dirty="0" smtClean="0">
                <a:solidFill>
                  <a:srgbClr val="FFFFFF"/>
                </a:solidFill>
              </a:rPr>
              <a:t>Et pourtant l’auteur confesse sa peur quotidienne de la mort !</a:t>
            </a:r>
          </a:p>
          <a:p>
            <a:pPr algn="just"/>
            <a:r>
              <a:rPr lang="fr-FR" sz="2400" dirty="0" smtClean="0">
                <a:solidFill>
                  <a:srgbClr val="FFFFFF"/>
                </a:solidFill>
              </a:rPr>
              <a:t>Il s’imagine dans des situations dans lesquelles il pourrait mourir, par exemple pris dans les mâchoires d’un crocodile ou dans un naufrage.</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36118" y="1561234"/>
            <a:ext cx="7772400" cy="1362075"/>
          </a:xfrm>
        </p:spPr>
        <p:txBody>
          <a:bodyPr>
            <a:normAutofit/>
          </a:bodyPr>
          <a:lstStyle/>
          <a:p>
            <a:r>
              <a:rPr lang="en-US" sz="4400" dirty="0">
                <a:solidFill>
                  <a:srgbClr val="FFFFFF"/>
                </a:solidFill>
              </a:rPr>
              <a:t>QU'EST-CE QUE LA MORT ?</a:t>
            </a: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Concept biblique de la mort</a:t>
            </a:r>
            <a:endParaRPr lang="fr-FR" dirty="0">
              <a:solidFill>
                <a:srgbClr val="FFFFFF"/>
              </a:solidFill>
            </a:endParaRPr>
          </a:p>
        </p:txBody>
      </p:sp>
      <p:sp>
        <p:nvSpPr>
          <p:cNvPr id="3" name="Marcador de contenido 2"/>
          <p:cNvSpPr>
            <a:spLocks noGrp="1"/>
          </p:cNvSpPr>
          <p:nvPr>
            <p:ph sz="half" idx="1"/>
          </p:nvPr>
        </p:nvSpPr>
        <p:spPr>
          <a:xfrm>
            <a:off x="360565" y="1600200"/>
            <a:ext cx="4038600" cy="4525963"/>
          </a:xfrm>
        </p:spPr>
        <p:txBody>
          <a:bodyPr>
            <a:normAutofit/>
          </a:bodyPr>
          <a:lstStyle/>
          <a:p>
            <a:pPr algn="just"/>
            <a:r>
              <a:rPr lang="fr-FR" sz="2400" dirty="0" smtClean="0">
                <a:solidFill>
                  <a:srgbClr val="FFFFFF"/>
                </a:solidFill>
              </a:rPr>
              <a:t>« L'Éternel Dieu forma l'homme de la poussière de la terre, il souffla dans ses narines un souffle de vie et l'homme devint un être vivant. » (Genèse 2.7)</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98892"/>
            <a:ext cx="8229600" cy="1143000"/>
          </a:xfrm>
        </p:spPr>
        <p:txBody>
          <a:bodyPr/>
          <a:lstStyle/>
          <a:p>
            <a:r>
              <a:rPr lang="fr-FR" dirty="0" smtClean="0">
                <a:solidFill>
                  <a:srgbClr val="FFFFFF"/>
                </a:solidFill>
              </a:rPr>
              <a:t>Concept biblique de la mort</a:t>
            </a:r>
            <a:endParaRPr lang="fr-FR" dirty="0">
              <a:solidFill>
                <a:srgbClr val="FFFFFF"/>
              </a:solidFill>
            </a:endParaRPr>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573074552"/>
              </p:ext>
            </p:extLst>
          </p:nvPr>
        </p:nvGraphicFramePr>
        <p:xfrm>
          <a:off x="457200" y="97893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Concept biblique de la mort</a:t>
            </a:r>
            <a:endParaRPr lang="fr-FR" dirty="0">
              <a:solidFill>
                <a:srgbClr val="FFFFFF"/>
              </a:solidFill>
            </a:endParaRPr>
          </a:p>
        </p:txBody>
      </p:sp>
      <p:sp>
        <p:nvSpPr>
          <p:cNvPr id="4" name="Marcador de contenido 3"/>
          <p:cNvSpPr>
            <a:spLocks noGrp="1"/>
          </p:cNvSpPr>
          <p:nvPr>
            <p:ph idx="1"/>
          </p:nvPr>
        </p:nvSpPr>
        <p:spPr>
          <a:xfrm>
            <a:off x="345122" y="1600200"/>
            <a:ext cx="8341678" cy="4525963"/>
          </a:xfrm>
        </p:spPr>
        <p:txBody>
          <a:bodyPr>
            <a:noAutofit/>
          </a:bodyPr>
          <a:lstStyle/>
          <a:p>
            <a:pPr algn="just"/>
            <a:r>
              <a:rPr lang="fr-FR" sz="2300" dirty="0" smtClean="0">
                <a:solidFill>
                  <a:srgbClr val="FFFFFF"/>
                </a:solidFill>
              </a:rPr>
              <a:t>Selon la Bible, l’âme est intrinsèque à l’être humain. L’âme est un être vivant. </a:t>
            </a:r>
          </a:p>
          <a:p>
            <a:pPr algn="just"/>
            <a:r>
              <a:rPr lang="fr-FR" sz="2300" dirty="0" smtClean="0">
                <a:solidFill>
                  <a:srgbClr val="FFFFFF"/>
                </a:solidFill>
              </a:rPr>
              <a:t>Les êtres n’ont pas d’âme, ils sont une âme.</a:t>
            </a:r>
          </a:p>
          <a:p>
            <a:pPr algn="just"/>
            <a:r>
              <a:rPr lang="fr-FR" sz="2300" dirty="0" smtClean="0">
                <a:solidFill>
                  <a:srgbClr val="FFFFFF"/>
                </a:solidFill>
              </a:rPr>
              <a:t>Le terme hébreu utilisé pour « personne », « âme », « être », ainsi que dans quelques autres cas pour « vie » (par exemple Lévitique 17.11, 14) est </a:t>
            </a:r>
            <a:r>
              <a:rPr lang="fr-FR" sz="2300" i="1" dirty="0" err="1" smtClean="0">
                <a:solidFill>
                  <a:srgbClr val="FFFFFF"/>
                </a:solidFill>
              </a:rPr>
              <a:t>nèphèsh</a:t>
            </a:r>
            <a:r>
              <a:rPr lang="fr-FR" sz="2300" dirty="0" smtClean="0">
                <a:solidFill>
                  <a:srgbClr val="FFFFFF"/>
                </a:solidFill>
              </a:rPr>
              <a:t>.</a:t>
            </a:r>
          </a:p>
          <a:p>
            <a:pPr algn="just"/>
            <a:r>
              <a:rPr lang="fr-FR" sz="2300" dirty="0" smtClean="0">
                <a:solidFill>
                  <a:srgbClr val="FFFFFF"/>
                </a:solidFill>
              </a:rPr>
              <a:t>Le terme que l’on traduit par « esprit » est </a:t>
            </a:r>
            <a:r>
              <a:rPr lang="fr-FR" sz="2300" i="1" dirty="0" err="1" smtClean="0">
                <a:solidFill>
                  <a:srgbClr val="FFFFFF"/>
                </a:solidFill>
              </a:rPr>
              <a:t>ruah</a:t>
            </a:r>
            <a:r>
              <a:rPr lang="fr-FR" sz="2300" dirty="0" smtClean="0">
                <a:solidFill>
                  <a:srgbClr val="FFFFFF"/>
                </a:solidFill>
              </a:rPr>
              <a:t>, qui provient de la même racine que les mots souffle ou respirer. </a:t>
            </a:r>
          </a:p>
          <a:p>
            <a:pPr algn="just"/>
            <a:r>
              <a:rPr lang="fr-FR" sz="2300" dirty="0" smtClean="0">
                <a:solidFill>
                  <a:srgbClr val="FFFFFF"/>
                </a:solidFill>
              </a:rPr>
              <a:t>Mais alors que </a:t>
            </a:r>
            <a:r>
              <a:rPr lang="fr-FR" sz="2300" i="1" dirty="0" err="1" smtClean="0">
                <a:solidFill>
                  <a:srgbClr val="FFFFFF"/>
                </a:solidFill>
              </a:rPr>
              <a:t>nèphèsh</a:t>
            </a:r>
            <a:r>
              <a:rPr lang="fr-FR" sz="2300" dirty="0" smtClean="0">
                <a:solidFill>
                  <a:srgbClr val="FFFFFF"/>
                </a:solidFill>
              </a:rPr>
              <a:t> caractérise ce qu’est chaque être vivant (l'individualisation du souffle de Dieu), </a:t>
            </a:r>
            <a:r>
              <a:rPr lang="fr-FR" sz="2300" i="1" dirty="0" err="1" smtClean="0">
                <a:solidFill>
                  <a:srgbClr val="FFFFFF"/>
                </a:solidFill>
              </a:rPr>
              <a:t>ruah</a:t>
            </a:r>
            <a:r>
              <a:rPr lang="fr-FR" sz="2300" dirty="0" smtClean="0">
                <a:solidFill>
                  <a:srgbClr val="FFFFFF"/>
                </a:solidFill>
              </a:rPr>
              <a:t> est le souffle de vie commun à chaque être vivant.</a:t>
            </a:r>
          </a:p>
          <a:p>
            <a:pPr algn="just"/>
            <a:r>
              <a:rPr lang="fr-FR" sz="2300" dirty="0" smtClean="0">
                <a:solidFill>
                  <a:srgbClr val="FFFFFF"/>
                </a:solidFill>
              </a:rPr>
              <a:t>Dans Genèse 2.7, </a:t>
            </a:r>
            <a:r>
              <a:rPr lang="fr-FR" sz="2300" i="1" dirty="0" err="1" smtClean="0">
                <a:solidFill>
                  <a:srgbClr val="FFFFFF"/>
                </a:solidFill>
              </a:rPr>
              <a:t>nèphèsh</a:t>
            </a:r>
            <a:r>
              <a:rPr lang="fr-FR" sz="2300" dirty="0" smtClean="0">
                <a:solidFill>
                  <a:srgbClr val="FFFFFF"/>
                </a:solidFill>
              </a:rPr>
              <a:t> s’utilise pour désigner l’homme créé par Dieu.</a:t>
            </a:r>
            <a:endParaRPr lang="fr-FR" sz="2300" spc="-3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4493</TotalTime>
  <Words>1891</Words>
  <Application>Microsoft Macintosh PowerPoint</Application>
  <PresentationFormat>Presentación en pantalla (4:3)</PresentationFormat>
  <Paragraphs>144</Paragraphs>
  <Slides>32</Slides>
  <Notes>2</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Tema de Office</vt:lpstr>
      <vt:lpstr>Presentación de PowerPoint</vt:lpstr>
      <vt:lpstr>Qu’y a-t-il après la mort ?</vt:lpstr>
      <vt:lpstr>La peur de la mort</vt:lpstr>
      <vt:lpstr>La peur de la mort</vt:lpstr>
      <vt:lpstr>La peur de la mort</vt:lpstr>
      <vt:lpstr>QU'EST-CE QUE LA MORT ?</vt:lpstr>
      <vt:lpstr>Concept biblique de la mort</vt:lpstr>
      <vt:lpstr>Concept biblique de la mort</vt:lpstr>
      <vt:lpstr>Concept biblique de la mort</vt:lpstr>
      <vt:lpstr>L’âme est-elle mortelle ?</vt:lpstr>
      <vt:lpstr>Suite au péché, où retourne  l’être humain ?</vt:lpstr>
      <vt:lpstr>Concept biblique de la mort</vt:lpstr>
      <vt:lpstr>La Bible et l'immortalité</vt:lpstr>
      <vt:lpstr>LE SOMMEIL DE LA MORT</vt:lpstr>
      <vt:lpstr>Une image de la mort</vt:lpstr>
      <vt:lpstr>1. Ceux qui dorment sont inconscients. (Ecclésiaste 9.6)</vt:lpstr>
      <vt:lpstr>2. Pendant le sommeil, les pensées conscientes cessent. (Psaumes 146.4)</vt:lpstr>
      <vt:lpstr>3. Le sommeil met fi n aux activités  du jour. (Ecclésiaste 9.10)</vt:lpstr>
      <vt:lpstr>4. Le sommeil nous sépare de ceux qui sont éveillés et de leurs activités. (Ecclésiaste 9.6)</vt:lpstr>
      <vt:lpstr>5. Le sommeil normal rend inactives les émotions conscientes. (Ecclésiaste 9.6)</vt:lpstr>
      <vt:lpstr>6. Pendant le sommeil, les êtres humains ne louent pas Dieu. (Psaumes 115.17)</vt:lpstr>
      <vt:lpstr>7. Le sommeil suppose un réveil.  (Jean 5.28-29)</vt:lpstr>
      <vt:lpstr>L'ESPOIR DE LA RÉSURRECTION</vt:lpstr>
      <vt:lpstr>La promesse de sa venue</vt:lpstr>
      <vt:lpstr>La certitude de la résurrection</vt:lpstr>
      <vt:lpstr>Presentación de PowerPoint</vt:lpstr>
      <vt:lpstr>Le temps de la résurrection</vt:lpstr>
      <vt:lpstr>Sommaire</vt:lpstr>
      <vt:lpstr>Une vieille espérance</vt:lpstr>
      <vt:lpstr>Une vieille espérance</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502</cp:revision>
  <dcterms:created xsi:type="dcterms:W3CDTF">2016-10-26T07:26:55Z</dcterms:created>
  <dcterms:modified xsi:type="dcterms:W3CDTF">2017-02-01T15:30:20Z</dcterms:modified>
</cp:coreProperties>
</file>